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Lst>
  <p:sldSz cx="9144000" cy="5143500" type="screen16x9"/>
  <p:notesSz cx="6858000" cy="9144000"/>
  <p:embeddedFontLst>
    <p:embeddedFont>
      <p:font typeface="Permanent Marker" panose="020B0604020202020204" charset="0"/>
      <p:regular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CE795F-753F-407A-A386-B295CBE13A02}">
  <a:tblStyle styleId="{BECE795F-753F-407A-A386-B295CBE13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1" d="100"/>
          <a:sy n="161" d="100"/>
        </p:scale>
        <p:origin x="18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idyverse.or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r-bloggers.com/2013/10/creating-colorblind-friendly-figur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civiclaboratory.nl/2017/11/07/citizen-science-collection-of-beached-fish-tags-new-project/"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antievictionmap.co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geocompr.robinlovelace.net/gis.html#ref-graser_processing_2015"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patialreference.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Project due tomorrow at midnight!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We have a lab this week!</a:t>
            </a:r>
            <a:endParaRPr/>
          </a:p>
          <a:p>
            <a:pPr marL="0" lvl="0" indent="0" algn="l" rtl="0">
              <a:spcBef>
                <a:spcPts val="0"/>
              </a:spcBef>
              <a:spcAft>
                <a:spcPts val="0"/>
              </a:spcAft>
              <a:buNone/>
            </a:pPr>
            <a:r>
              <a:rPr lang="en"/>
              <a:t>Any question -- will be around after the lecture for office hours</a:t>
            </a:r>
            <a:endParaRPr/>
          </a:p>
          <a:p>
            <a:pPr marL="0" lvl="0" indent="0" algn="l" rtl="0">
              <a:spcBef>
                <a:spcPts val="0"/>
              </a:spcBef>
              <a:spcAft>
                <a:spcPts val="0"/>
              </a:spcAft>
              <a:buNone/>
            </a:pPr>
            <a:endParaRPr/>
          </a:p>
          <a:p>
            <a:pPr marL="0" lvl="0" indent="0" algn="l" rtl="0">
              <a:spcBef>
                <a:spcPts val="0"/>
              </a:spcBef>
              <a:spcAft>
                <a:spcPts val="0"/>
              </a:spcAft>
              <a:buNone/>
            </a:pPr>
            <a:r>
              <a:rPr lang="en"/>
              <a:t>Finally spatial data! </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b29b11c2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b29b11c2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Can someone interpret the proj.4 string for this utm zome 12 projecttion -- which is the utm zone where Utah is located</a:t>
            </a:r>
            <a:endParaRPr>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+proj=utm:</a:t>
            </a:r>
            <a:r>
              <a:rPr lang="en">
                <a:solidFill>
                  <a:schemeClr val="dk1"/>
                </a:solidFill>
              </a:rPr>
              <a:t> the projection is UTM, UTM has several zones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+zone=12:</a:t>
            </a:r>
            <a:r>
              <a:rPr lang="en">
                <a:solidFill>
                  <a:schemeClr val="dk1"/>
                </a:solidFill>
              </a:rPr>
              <a:t> the zone containing utah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+units=m:</a:t>
            </a:r>
            <a:r>
              <a:rPr lang="en">
                <a:solidFill>
                  <a:schemeClr val="dk1"/>
                </a:solidFill>
              </a:rPr>
              <a:t> the units for the coordinates are in METERS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+ellps=GRS80:</a:t>
            </a:r>
            <a:r>
              <a:rPr lang="en">
                <a:solidFill>
                  <a:schemeClr val="dk1"/>
                </a:solidFill>
              </a:rPr>
              <a:t> the ellipsoid (how the earth’s roundness is calculated) for the data is GRS80</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The importance of having epsg values stored with data besides proj4string values is that the epsg refers to particular, well-known CRS, whose parameters may change (improve) over time; fixing only the proj4string may remove the possibility to benefit from such improvements, and limit some of the provenance of datasets, but may help reproducibility. For instance the </a:t>
            </a:r>
            <a:r>
              <a:rPr lang="en">
                <a:solidFill>
                  <a:srgbClr val="2A3990"/>
                </a:solidFill>
              </a:rPr>
              <a:t>the North </a:t>
            </a:r>
            <a:r>
              <a:rPr lang="en" b="1">
                <a:solidFill>
                  <a:srgbClr val="2A3990"/>
                </a:solidFill>
              </a:rPr>
              <a:t>American Datum</a:t>
            </a:r>
            <a:r>
              <a:rPr lang="en">
                <a:solidFill>
                  <a:srgbClr val="2A3990"/>
                </a:solidFill>
              </a:rPr>
              <a:t> of 1983 (NAD 83) will be repaced in 2025 by a new updated datum if you rerun an analysis from this class in 2025 and you use proj4strings to set your projections you;ll have to update NAD83 to the new datum manually -- this will be done automatically if you use epsg codes - although it’s good to know how to use both</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ac018f33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ac018f33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a:p>
            <a:pPr marL="0" lvl="0" indent="0" algn="l" rtl="0">
              <a:spcBef>
                <a:spcPts val="0"/>
              </a:spcBef>
              <a:spcAft>
                <a:spcPts val="0"/>
              </a:spcAft>
              <a:buNone/>
            </a:pPr>
            <a:endParaRPr/>
          </a:p>
          <a:p>
            <a:pPr marL="0" lvl="0" indent="0" algn="l" rtl="0">
              <a:spcBef>
                <a:spcPts val="0"/>
              </a:spcBef>
              <a:spcAft>
                <a:spcPts val="0"/>
              </a:spcAft>
              <a:buNone/>
            </a:pPr>
            <a:r>
              <a:rPr lang="en"/>
              <a:t>This review was breif -- if you need to remind yourself about projections or vector data, see the </a:t>
            </a:r>
            <a:r>
              <a:rPr lang="en" i="1">
                <a:solidFill>
                  <a:schemeClr val="dk1"/>
                </a:solidFill>
              </a:rPr>
              <a:t>GIS Fundamentals reading on CANVAS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bac018f332_0_1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bac018f332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can move on to spatial data in R!!! </a:t>
            </a:r>
            <a:endParaRPr/>
          </a:p>
          <a:p>
            <a:pPr marL="0" lvl="0" indent="0" algn="l" rtl="0">
              <a:spcBef>
                <a:spcPts val="0"/>
              </a:spcBef>
              <a:spcAft>
                <a:spcPts val="0"/>
              </a:spcAft>
              <a:buNone/>
            </a:pPr>
            <a:r>
              <a:rPr lang="en"/>
              <a:t>We often refer to R’s spatial analysis capabilities using the sorthad R spatil -- R spatial is composed of a rapidly evolving ecosystem of R packages </a:t>
            </a:r>
            <a:endParaRPr/>
          </a:p>
          <a:p>
            <a:pPr marL="0" lvl="0" indent="0" algn="l" rtl="0">
              <a:spcBef>
                <a:spcPts val="0"/>
              </a:spcBef>
              <a:spcAft>
                <a:spcPts val="0"/>
              </a:spcAft>
              <a:buNone/>
            </a:pPr>
            <a:r>
              <a:rPr lang="en"/>
              <a:t>And these packages are built for different data types </a:t>
            </a:r>
            <a:endParaRPr/>
          </a:p>
          <a:p>
            <a:pPr marL="0" lvl="0" indent="0" algn="l" rtl="0">
              <a:spcBef>
                <a:spcPts val="0"/>
              </a:spcBef>
              <a:spcAft>
                <a:spcPts val="0"/>
              </a:spcAft>
              <a:buNone/>
            </a:pPr>
            <a:r>
              <a:rPr lang="en"/>
              <a:t>This week we will be working with the sf package for vector data. Sf is </a:t>
            </a:r>
            <a:r>
              <a:rPr lang="en" sz="1400">
                <a:solidFill>
                  <a:srgbClr val="434343"/>
                </a:solidFill>
                <a:latin typeface="Roboto"/>
                <a:ea typeface="Roboto"/>
                <a:cs typeface="Roboto"/>
                <a:sym typeface="Roboto"/>
              </a:rPr>
              <a:t>The latest iteration of an R Spatial vector package it on its predecessor </a:t>
            </a:r>
            <a:r>
              <a:rPr lang="en" sz="1400" b="1">
                <a:solidFill>
                  <a:srgbClr val="434343"/>
                </a:solidFill>
                <a:latin typeface="Roboto"/>
                <a:ea typeface="Roboto"/>
                <a:cs typeface="Roboto"/>
                <a:sym typeface="Roboto"/>
              </a:rPr>
              <a:t>sp. IF you have worked with spatial data in R before it’s likely you were using the sp package. I learned the </a:t>
            </a:r>
            <a:r>
              <a:rPr lang="en"/>
              <a:t>sp package  when I took a class on spatial analysis in R in grad school and that was only about 5 years ago!</a:t>
            </a:r>
            <a:endParaRPr/>
          </a:p>
          <a:p>
            <a:pPr marL="0" lvl="0" indent="0" algn="l" rtl="0">
              <a:spcBef>
                <a:spcPts val="0"/>
              </a:spcBef>
              <a:spcAft>
                <a:spcPts val="0"/>
              </a:spcAft>
              <a:buNone/>
            </a:pPr>
            <a:endParaRPr/>
          </a:p>
          <a:p>
            <a:pPr marL="0" lvl="0" indent="0" algn="l" rtl="0">
              <a:spcBef>
                <a:spcPts val="0"/>
              </a:spcBef>
              <a:spcAft>
                <a:spcPts val="0"/>
              </a:spcAft>
              <a:buNone/>
            </a:pPr>
            <a:r>
              <a:rPr lang="en"/>
              <a:t>The great thing about sf is that it i</a:t>
            </a:r>
            <a:r>
              <a:rPr lang="en" sz="1400">
                <a:solidFill>
                  <a:srgbClr val="434343"/>
                </a:solidFill>
                <a:latin typeface="Roboto"/>
                <a:ea typeface="Roboto"/>
                <a:cs typeface="Roboto"/>
                <a:sym typeface="Roboto"/>
              </a:rPr>
              <a:t>ntegrates spatial data into the tidyverse! This means everything we learned about </a:t>
            </a:r>
            <a:r>
              <a:rPr lang="en" sz="1400" b="1">
                <a:solidFill>
                  <a:srgbClr val="434343"/>
                </a:solidFill>
                <a:latin typeface="Roboto"/>
                <a:ea typeface="Roboto"/>
                <a:cs typeface="Roboto"/>
                <a:sym typeface="Roboto"/>
              </a:rPr>
              <a:t>dplyr</a:t>
            </a:r>
            <a:r>
              <a:rPr lang="en" sz="1400">
                <a:solidFill>
                  <a:srgbClr val="434343"/>
                </a:solidFill>
                <a:latin typeface="Roboto"/>
                <a:ea typeface="Roboto"/>
                <a:cs typeface="Roboto"/>
                <a:sym typeface="Roboto"/>
              </a:rPr>
              <a:t> and </a:t>
            </a:r>
            <a:r>
              <a:rPr lang="en" sz="1400" b="1">
                <a:solidFill>
                  <a:srgbClr val="434343"/>
                </a:solidFill>
                <a:latin typeface="Roboto"/>
                <a:ea typeface="Roboto"/>
                <a:cs typeface="Roboto"/>
                <a:sym typeface="Roboto"/>
              </a:rPr>
              <a:t>ggplot2</a:t>
            </a:r>
            <a:r>
              <a:rPr lang="en" sz="1400">
                <a:solidFill>
                  <a:srgbClr val="434343"/>
                </a:solidFill>
                <a:latin typeface="Roboto"/>
                <a:ea typeface="Roboto"/>
                <a:cs typeface="Roboto"/>
                <a:sym typeface="Roboto"/>
              </a:rPr>
              <a:t> works with vector data in R (this was not always the case) -- it was much clunkier in sp</a:t>
            </a:r>
            <a:endParaRPr sz="1400">
              <a:solidFill>
                <a:srgbClr val="434343"/>
              </a:solidFill>
              <a:latin typeface="Roboto"/>
              <a:ea typeface="Roboto"/>
              <a:cs typeface="Roboto"/>
              <a:sym typeface="Roboto"/>
            </a:endParaRPr>
          </a:p>
          <a:p>
            <a:pPr marL="0" lvl="0" indent="0" algn="l" rtl="0">
              <a:spcBef>
                <a:spcPts val="0"/>
              </a:spcBef>
              <a:spcAft>
                <a:spcPts val="0"/>
              </a:spcAft>
              <a:buNone/>
            </a:pPr>
            <a:endParaRPr sz="1400">
              <a:solidFill>
                <a:srgbClr val="434343"/>
              </a:solidFill>
              <a:latin typeface="Roboto"/>
              <a:ea typeface="Roboto"/>
              <a:cs typeface="Roboto"/>
              <a:sym typeface="Roboto"/>
            </a:endParaRPr>
          </a:p>
          <a:p>
            <a:pPr marL="0" lvl="0" indent="0" algn="l" rtl="0">
              <a:spcBef>
                <a:spcPts val="0"/>
              </a:spcBef>
              <a:spcAft>
                <a:spcPts val="0"/>
              </a:spcAft>
              <a:buNone/>
            </a:pPr>
            <a:r>
              <a:rPr lang="en" sz="1400">
                <a:solidFill>
                  <a:srgbClr val="434343"/>
                </a:solidFill>
                <a:latin typeface="Roboto"/>
                <a:ea typeface="Roboto"/>
                <a:cs typeface="Roboto"/>
                <a:sym typeface="Roboto"/>
              </a:rPr>
              <a:t>There is a seperate R package for raster data analysis called raster although it is being rapidly repaced by the stars package -- you’ll learn about these packages in a few weeks </a:t>
            </a:r>
            <a:endParaRPr sz="1400">
              <a:solidFill>
                <a:srgbClr val="434343"/>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90c42663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b90c42663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434343"/>
                </a:solidFill>
                <a:latin typeface="Roboto"/>
                <a:ea typeface="Roboto"/>
                <a:cs typeface="Roboto"/>
                <a:sym typeface="Roboto"/>
              </a:rPr>
              <a:t>Feature</a:t>
            </a:r>
            <a:r>
              <a:rPr lang="en" sz="1400">
                <a:solidFill>
                  <a:srgbClr val="434343"/>
                </a:solidFill>
                <a:latin typeface="Roboto"/>
                <a:ea typeface="Roboto"/>
                <a:cs typeface="Roboto"/>
                <a:sym typeface="Roboto"/>
              </a:rPr>
              <a:t>: what we call spatial objects in R.</a:t>
            </a:r>
            <a:endParaRPr sz="1400">
              <a:solidFill>
                <a:srgbClr val="434343"/>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en" sz="1400">
                <a:solidFill>
                  <a:srgbClr val="434343"/>
                </a:solidFill>
                <a:latin typeface="Roboto"/>
                <a:ea typeface="Roboto"/>
                <a:cs typeface="Roboto"/>
                <a:sym typeface="Roboto"/>
              </a:rPr>
              <a:t>And everything we know about vectors applies to features -- they have geometries and attributes, which describe objects in the world, and they can refer to a single object or a collection of objects   </a:t>
            </a:r>
            <a:endParaRPr sz="1400">
              <a:solidFill>
                <a:srgbClr val="434343"/>
              </a:solidFill>
              <a:latin typeface="Roboto"/>
              <a:ea typeface="Roboto"/>
              <a:cs typeface="Roboto"/>
              <a:sym typeface="Roboto"/>
            </a:endParaRPr>
          </a:p>
          <a:p>
            <a:pPr marL="0" lvl="0" indent="0" algn="l" rtl="0">
              <a:spcBef>
                <a:spcPts val="600"/>
              </a:spcBef>
              <a:spcAft>
                <a:spcPts val="0"/>
              </a:spcAft>
              <a:buNone/>
            </a:pPr>
            <a:r>
              <a:rPr lang="en"/>
              <a:t>The simple feature package simplifies the analysis of feature data in R -- and if you haven’t used sp or other preceeding packages you’re going to have to take my word for this </a:t>
            </a:r>
            <a:endParaRPr/>
          </a:p>
          <a:p>
            <a:pPr marL="0" lvl="0" indent="0" algn="l" rtl="0">
              <a:spcBef>
                <a:spcPts val="0"/>
              </a:spcBef>
              <a:spcAft>
                <a:spcPts val="0"/>
              </a:spcAft>
              <a:buNone/>
            </a:pPr>
            <a:endParaRPr/>
          </a:p>
          <a:p>
            <a:pPr marL="0" lvl="0" indent="0" algn="l" rtl="0">
              <a:spcBef>
                <a:spcPts val="0"/>
              </a:spcBef>
              <a:spcAft>
                <a:spcPts val="0"/>
              </a:spcAft>
              <a:buNone/>
            </a:pPr>
            <a:r>
              <a:rPr lang="en"/>
              <a:t>This figure shows a cartoon representation of a feature -- it’s got it’s attributes and geometries </a:t>
            </a:r>
            <a:endParaRPr/>
          </a:p>
          <a:p>
            <a:pPr marL="0" lvl="0" indent="0" algn="l" rtl="0">
              <a:spcBef>
                <a:spcPts val="0"/>
              </a:spcBef>
              <a:spcAft>
                <a:spcPts val="0"/>
              </a:spcAft>
              <a:buNone/>
            </a:pPr>
            <a:r>
              <a:rPr lang="en"/>
              <a:t>And what’s important to note is that these geometries are sticky -- this means that it is really hard to get rid of them no matter how much you transform your spatial feature in 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ac018f332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ac018f33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Vecotr Geometries are the basic building blocks of simple features. Simple features in R can take on one of the 17 geometry types supported by the </a:t>
            </a:r>
            <a:r>
              <a:rPr lang="en" b="1">
                <a:solidFill>
                  <a:schemeClr val="dk1"/>
                </a:solidFill>
              </a:rPr>
              <a:t>sf</a:t>
            </a:r>
            <a:r>
              <a:rPr lang="en">
                <a:solidFill>
                  <a:schemeClr val="dk1"/>
                </a:solidFill>
              </a:rPr>
              <a:t> package. You will mostly be dealing with these seven most commonly used types: POINT, LINESTRING, POLYGON, MULTIPOINT, MULTILINESTRING, MULTIPOLYGON and GEOMETRYCOLLECTION.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What distinguishes these feature geometries is they either refer to Single features -- so a point feautre is a single coordinate -- or they refer to multiple features -- a multipoint feature contains a set of points  </a:t>
            </a:r>
            <a:endParaRPr>
              <a:solidFill>
                <a:schemeClr val="dk1"/>
              </a:solidFill>
            </a:endParaRPr>
          </a:p>
          <a:p>
            <a:pPr marL="0" lvl="0" indent="0" algn="l" rtl="0">
              <a:lnSpc>
                <a:spcPct val="115000"/>
              </a:lnSpc>
              <a:spcBef>
                <a:spcPts val="1200"/>
              </a:spcBef>
              <a:spcAft>
                <a:spcPts val="0"/>
              </a:spcAft>
              <a:buNone/>
            </a:pPr>
            <a:r>
              <a:rPr lang="en">
                <a:solidFill>
                  <a:schemeClr val="dk1"/>
                </a:solidFill>
              </a:rPr>
              <a:t>Same for lines and polygons</a:t>
            </a:r>
            <a:endParaRPr>
              <a:solidFill>
                <a:schemeClr val="dk1"/>
              </a:solidFill>
            </a:endParaRPr>
          </a:p>
          <a:p>
            <a:pPr marL="0" lvl="0" indent="0" algn="l" rtl="0">
              <a:lnSpc>
                <a:spcPct val="115000"/>
              </a:lnSpc>
              <a:spcBef>
                <a:spcPts val="1200"/>
              </a:spcBef>
              <a:spcAft>
                <a:spcPts val="0"/>
              </a:spcAft>
              <a:buNone/>
            </a:pPr>
            <a:r>
              <a:rPr lang="en">
                <a:solidFill>
                  <a:schemeClr val="dk1"/>
                </a:solidFill>
              </a:rPr>
              <a:t>A geometry collection is a special feature which can contain a set of geometries of any type -- this is useful because this means that you can combine points, lines, or polygons that share attributes in one feature </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Questions?</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ac018f332_0_1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ac018f332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Feature geometries are described by </a:t>
            </a:r>
            <a:r>
              <a:rPr lang="en" sz="1200" b="1">
                <a:solidFill>
                  <a:srgbClr val="434343"/>
                </a:solidFill>
                <a:latin typeface="Roboto"/>
                <a:ea typeface="Roboto"/>
                <a:cs typeface="Roboto"/>
                <a:sym typeface="Roboto"/>
              </a:rPr>
              <a:t>well-known text (WKT)</a:t>
            </a:r>
            <a:r>
              <a:rPr lang="en" sz="1200">
                <a:solidFill>
                  <a:srgbClr val="434343"/>
                </a:solidFill>
                <a:latin typeface="Roboto"/>
                <a:ea typeface="Roboto"/>
                <a:cs typeface="Roboto"/>
                <a:sym typeface="Roboto"/>
              </a:rPr>
              <a:t> which is a human-readable text markup description of coorinates, lines and polygons</a:t>
            </a:r>
            <a:endParaRPr sz="1200">
              <a:solidFill>
                <a:srgbClr val="434343"/>
              </a:solidFill>
              <a:latin typeface="Roboto"/>
              <a:ea typeface="Roboto"/>
              <a:cs typeface="Roboto"/>
              <a:sym typeface="Roboto"/>
            </a:endParaRPr>
          </a:p>
          <a:p>
            <a:pPr marL="0" lvl="0" indent="0" algn="l" rtl="0">
              <a:spcBef>
                <a:spcPts val="0"/>
              </a:spcBef>
              <a:spcAft>
                <a:spcPts val="0"/>
              </a:spcAft>
              <a:buNone/>
            </a:pPr>
            <a:endParaRPr sz="1200">
              <a:solidFill>
                <a:srgbClr val="434343"/>
              </a:solidFill>
              <a:latin typeface="Roboto"/>
              <a:ea typeface="Roboto"/>
              <a:cs typeface="Roboto"/>
              <a:sym typeface="Roboto"/>
            </a:endParaRPr>
          </a:p>
          <a:p>
            <a:pPr marL="0" lvl="0" indent="0" algn="l" rtl="0">
              <a:spcBef>
                <a:spcPts val="0"/>
              </a:spcBef>
              <a:spcAft>
                <a:spcPts val="0"/>
              </a:spcAft>
              <a:buNone/>
            </a:pPr>
            <a:r>
              <a:rPr lang="en" sz="1200">
                <a:solidFill>
                  <a:srgbClr val="434343"/>
                </a:solidFill>
                <a:latin typeface="Roboto"/>
                <a:ea typeface="Roboto"/>
                <a:cs typeface="Roboto"/>
                <a:sym typeface="Roboto"/>
              </a:rPr>
              <a:t>Remmeber that points are the building blocks of all vector data -- well known text lets us see those building blocks . </a:t>
            </a:r>
            <a:endParaRPr sz="1200">
              <a:solidFill>
                <a:srgbClr val="434343"/>
              </a:solidFill>
              <a:latin typeface="Roboto"/>
              <a:ea typeface="Roboto"/>
              <a:cs typeface="Roboto"/>
              <a:sym typeface="Roboto"/>
            </a:endParaRPr>
          </a:p>
          <a:p>
            <a:pPr marL="457200" lvl="0" indent="-304800" algn="l" rtl="0">
              <a:lnSpc>
                <a:spcPct val="115000"/>
              </a:lnSpc>
              <a:spcBef>
                <a:spcPts val="120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Here we have a point at coordinate (5 2) -- show on image</a:t>
            </a:r>
            <a:endParaRPr sz="1200">
              <a:solidFill>
                <a:srgbClr val="434343"/>
              </a:solidFill>
              <a:latin typeface="Roboto"/>
              <a:ea typeface="Roboto"/>
              <a:cs typeface="Roboto"/>
              <a:sym typeface="Roboto"/>
            </a:endParaRPr>
          </a:p>
          <a:p>
            <a:pPr marL="457200" lvl="0" indent="-304800" algn="l" rtl="0">
              <a:lnSpc>
                <a:spcPct val="115000"/>
              </a:lnSpc>
              <a:spcBef>
                <a:spcPts val="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Here we have a line string which is a series of connected points starting at 1,5 and ending at 3,2 </a:t>
            </a:r>
            <a:endParaRPr sz="1200">
              <a:solidFill>
                <a:srgbClr val="434343"/>
              </a:solidFill>
              <a:latin typeface="Roboto"/>
              <a:ea typeface="Roboto"/>
              <a:cs typeface="Roboto"/>
              <a:sym typeface="Roboto"/>
            </a:endParaRPr>
          </a:p>
          <a:p>
            <a:pPr marL="457200" lvl="0" indent="-304800" algn="l" rtl="0">
              <a:lnSpc>
                <a:spcPct val="115000"/>
              </a:lnSpc>
              <a:spcBef>
                <a:spcPts val="0"/>
              </a:spcBef>
              <a:spcAft>
                <a:spcPts val="0"/>
              </a:spcAft>
              <a:buClr>
                <a:srgbClr val="434343"/>
              </a:buClr>
              <a:buSzPts val="1200"/>
              <a:buFont typeface="Roboto"/>
              <a:buChar char="●"/>
            </a:pPr>
            <a:r>
              <a:rPr lang="en" sz="1200">
                <a:solidFill>
                  <a:srgbClr val="434343"/>
                </a:solidFill>
                <a:latin typeface="Roboto"/>
                <a:ea typeface="Roboto"/>
                <a:cs typeface="Roboto"/>
                <a:sym typeface="Roboto"/>
              </a:rPr>
              <a:t>FInally we have a polygon which is also a sequence of points but ending with the same point -- 1 5</a:t>
            </a:r>
            <a:endParaRPr sz="1200">
              <a:solidFill>
                <a:srgbClr val="434343"/>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ac018f332_0_1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bac018f332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the same idea for multi features </a:t>
            </a:r>
            <a:endParaRPr/>
          </a:p>
          <a:p>
            <a:pPr marL="457200" lvl="0" indent="-298450" algn="l" rtl="0">
              <a:spcBef>
                <a:spcPts val="0"/>
              </a:spcBef>
              <a:spcAft>
                <a:spcPts val="0"/>
              </a:spcAft>
              <a:buSzPts val="1100"/>
              <a:buChar char="-"/>
            </a:pPr>
            <a:r>
              <a:rPr lang="en"/>
              <a:t>Here we have a multipoint feature there the well known text represents a collection of points </a:t>
            </a:r>
            <a:endParaRPr/>
          </a:p>
          <a:p>
            <a:pPr marL="457200" lvl="0" indent="-298450" algn="l" rtl="0">
              <a:spcBef>
                <a:spcPts val="0"/>
              </a:spcBef>
              <a:spcAft>
                <a:spcPts val="0"/>
              </a:spcAft>
              <a:buSzPts val="1100"/>
              <a:buChar char="-"/>
            </a:pPr>
            <a:r>
              <a:rPr lang="en"/>
              <a:t>And simmilarly for multilinestrings and multipolygons </a:t>
            </a:r>
            <a:endParaRPr/>
          </a:p>
          <a:p>
            <a:pPr marL="0" lvl="0" indent="0" algn="l" rtl="0">
              <a:spcBef>
                <a:spcPts val="0"/>
              </a:spcBef>
              <a:spcAft>
                <a:spcPts val="0"/>
              </a:spcAft>
              <a:buNone/>
            </a:pPr>
            <a:r>
              <a:rPr lang="en"/>
              <a:t>The well known text for a geometry collection is slightly different in that in addition to the numeric represntation of the geometry -- here we also specify the geometry type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bac018f332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bac018f332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Spatial geometries are fun but it’s much more interesting to know additional attributes for the points lines and polygons we map</a:t>
            </a:r>
            <a:endParaRPr/>
          </a:p>
          <a:p>
            <a:pPr marL="457200" lvl="0" indent="-298450" algn="l" rtl="0">
              <a:spcBef>
                <a:spcPts val="0"/>
              </a:spcBef>
              <a:spcAft>
                <a:spcPts val="0"/>
              </a:spcAft>
              <a:buSzPts val="1100"/>
              <a:buChar char="-"/>
            </a:pPr>
            <a:r>
              <a:rPr lang="en"/>
              <a:t>So in R the combination of attribute data and well known text representing feature geometries makes up a spatial data frame </a:t>
            </a:r>
            <a:endParaRPr/>
          </a:p>
          <a:p>
            <a:pPr marL="0" lvl="0" indent="0" algn="l" rtl="0">
              <a:spcBef>
                <a:spcPts val="0"/>
              </a:spcBef>
              <a:spcAft>
                <a:spcPts val="0"/>
              </a:spcAft>
              <a:buNone/>
            </a:pPr>
            <a:r>
              <a:rPr lang="en"/>
              <a:t>A spatial dataframe is identical to the data frames we’ve been working with, the one exception is that is has a </a:t>
            </a:r>
            <a:r>
              <a:rPr lang="en" sz="1300">
                <a:solidFill>
                  <a:srgbClr val="434343"/>
                </a:solidFill>
                <a:latin typeface="Roboto"/>
                <a:ea typeface="Roboto"/>
                <a:cs typeface="Roboto"/>
                <a:sym typeface="Roboto"/>
              </a:rPr>
              <a:t>special column (called ‘geom’ or ‘geometry’). The contents of this column give sf objects their spatial powers and allow us to map them</a:t>
            </a:r>
            <a:endParaRPr sz="1300">
              <a:solidFill>
                <a:srgbClr val="434343"/>
              </a:solidFill>
              <a:latin typeface="Roboto"/>
              <a:ea typeface="Roboto"/>
              <a:cs typeface="Roboto"/>
              <a:sym typeface="Roboto"/>
            </a:endParaRPr>
          </a:p>
          <a:p>
            <a:pPr marL="0" lvl="0" indent="0" algn="l" rtl="0">
              <a:spcBef>
                <a:spcPts val="0"/>
              </a:spcBef>
              <a:spcAft>
                <a:spcPts val="0"/>
              </a:spcAft>
              <a:buNone/>
            </a:pPr>
            <a:endParaRPr sz="1300">
              <a:solidFill>
                <a:srgbClr val="434343"/>
              </a:solidFill>
              <a:latin typeface="Roboto"/>
              <a:ea typeface="Roboto"/>
              <a:cs typeface="Roboto"/>
              <a:sym typeface="Roboto"/>
            </a:endParaRPr>
          </a:p>
          <a:p>
            <a:pPr marL="0" lvl="0" indent="0" algn="l" rtl="0">
              <a:spcBef>
                <a:spcPts val="0"/>
              </a:spcBef>
              <a:spcAft>
                <a:spcPts val="0"/>
              </a:spcAft>
              <a:buNone/>
            </a:pPr>
            <a:r>
              <a:rPr lang="en" sz="1300">
                <a:solidFill>
                  <a:srgbClr val="434343"/>
                </a:solidFill>
                <a:latin typeface="Roboto"/>
                <a:ea typeface="Roboto"/>
                <a:cs typeface="Roboto"/>
                <a:sym typeface="Roboto"/>
              </a:rPr>
              <a:t>If you look at the class of a simple feature like this multipolygon of world countires -- you see that it has two classes it’s a simple feature and a data.frame -- or a spatial data.frame </a:t>
            </a:r>
            <a:endParaRPr sz="1300">
              <a:solidFill>
                <a:srgbClr val="434343"/>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bac018f332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bac018f332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great thing about spatial data.frames is that </a:t>
            </a:r>
            <a:r>
              <a:rPr lang="en" sz="1400">
                <a:solidFill>
                  <a:srgbClr val="434343"/>
                </a:solidFill>
                <a:latin typeface="Roboto"/>
                <a:ea typeface="Roboto"/>
                <a:cs typeface="Roboto"/>
                <a:sym typeface="Roboto"/>
              </a:rPr>
              <a:t>Everything we know about data.frames -- from dplyr operations to plotting with ggplot -- it also applies to spatial data.frames</a:t>
            </a:r>
            <a:endParaRPr sz="1400">
              <a:solidFill>
                <a:srgbClr val="434343"/>
              </a:solidFill>
              <a:latin typeface="Roboto"/>
              <a:ea typeface="Roboto"/>
              <a:cs typeface="Roboto"/>
              <a:sym typeface="Roboto"/>
            </a:endParaRPr>
          </a:p>
          <a:p>
            <a:pPr marL="457200" lvl="0" indent="-317500" algn="l" rtl="0">
              <a:lnSpc>
                <a:spcPct val="115000"/>
              </a:lnSpc>
              <a:spcBef>
                <a:spcPts val="1200"/>
              </a:spcBef>
              <a:spcAft>
                <a:spcPts val="0"/>
              </a:spcAft>
              <a:buClr>
                <a:srgbClr val="434343"/>
              </a:buClr>
              <a:buSzPts val="1400"/>
              <a:buChar char="●"/>
            </a:pPr>
            <a:r>
              <a:rPr lang="en" sz="1400" b="1">
                <a:solidFill>
                  <a:srgbClr val="434343"/>
                </a:solidFill>
                <a:latin typeface="Roboto"/>
                <a:ea typeface="Roboto"/>
                <a:cs typeface="Roboto"/>
                <a:sym typeface="Roboto"/>
              </a:rPr>
              <a:t>This means that we can treat simple features as data frames in most cases and combine spatial operations with pipes and the </a:t>
            </a:r>
            <a:r>
              <a:rPr lang="en" sz="1400">
                <a:solidFill>
                  <a:srgbClr val="434343"/>
                </a:solidFill>
                <a:latin typeface="Roboto"/>
                <a:ea typeface="Roboto"/>
                <a:cs typeface="Roboto"/>
                <a:sym typeface="Roboto"/>
              </a:rPr>
              <a:t>the</a:t>
            </a:r>
            <a:r>
              <a:rPr lang="en" sz="1400">
                <a:solidFill>
                  <a:srgbClr val="434343"/>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 </a:t>
            </a:r>
            <a:r>
              <a:rPr lang="en" sz="1400" b="1">
                <a:solidFill>
                  <a:srgbClr val="434343"/>
                </a:solidFill>
                <a:latin typeface="Roboto"/>
                <a:ea typeface="Roboto"/>
                <a:cs typeface="Roboto"/>
                <a:sym typeface="Roboto"/>
              </a:rPr>
              <a:t>tidyverse</a:t>
            </a:r>
            <a:r>
              <a:rPr lang="en" sz="1400">
                <a:solidFill>
                  <a:srgbClr val="434343"/>
                </a:solidFill>
                <a:latin typeface="Roboto"/>
                <a:ea typeface="Roboto"/>
                <a:cs typeface="Roboto"/>
                <a:sym typeface="Roboto"/>
              </a:rPr>
              <a:t> collection of R packages.</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0"/>
              </a:spcAft>
              <a:buNone/>
            </a:pPr>
            <a:r>
              <a:rPr lang="en" sz="1400">
                <a:solidFill>
                  <a:srgbClr val="434343"/>
                </a:solidFill>
                <a:latin typeface="Roboto"/>
                <a:ea typeface="Roboto"/>
                <a:cs typeface="Roboto"/>
                <a:sym typeface="Roboto"/>
              </a:rPr>
              <a:t>And again The geometry column of sf objects is </a:t>
            </a:r>
            <a:r>
              <a:rPr lang="en" sz="1400" b="1">
                <a:solidFill>
                  <a:srgbClr val="434343"/>
                </a:solidFill>
                <a:latin typeface="Roboto"/>
                <a:ea typeface="Roboto"/>
                <a:cs typeface="Roboto"/>
                <a:sym typeface="Roboto"/>
              </a:rPr>
              <a:t>sticky</a:t>
            </a:r>
            <a:r>
              <a:rPr lang="en" sz="1400">
                <a:solidFill>
                  <a:srgbClr val="434343"/>
                </a:solidFill>
                <a:latin typeface="Roboto"/>
                <a:ea typeface="Roboto"/>
                <a:cs typeface="Roboto"/>
                <a:sym typeface="Roboto"/>
              </a:rPr>
              <a:t>. This column is kept through all spatial data.frame transformations unless the user deliberately removes it!</a:t>
            </a:r>
            <a:endParaRPr sz="1400">
              <a:solidFill>
                <a:srgbClr val="434343"/>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400">
                <a:solidFill>
                  <a:srgbClr val="434343"/>
                </a:solidFill>
                <a:latin typeface="Roboto"/>
                <a:ea typeface="Roboto"/>
                <a:cs typeface="Roboto"/>
                <a:sym typeface="Roboto"/>
              </a:rPr>
              <a:t>So for instance if we filter the world spatial data.frame to only include  Africa and check the class of the resulting object it’s still a spatial dataframe -- </a:t>
            </a:r>
            <a:endParaRPr sz="14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90c42663e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90c42663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addition to giving us access to this new class of spatial objects in R the sf package gives us lots of functions that work specifically with spatial objects -- there are too many of these functions for me to go over each one individually so i’ve listed a few common ones here -- and their names make it easy for you to figure out what they do -- another great thing about sf functions is  that they are all </a:t>
            </a:r>
            <a:r>
              <a:rPr lang="en" sz="1300">
                <a:solidFill>
                  <a:srgbClr val="434343"/>
                </a:solidFill>
                <a:latin typeface="Roboto"/>
                <a:ea typeface="Roboto"/>
                <a:cs typeface="Roboto"/>
                <a:sym typeface="Roboto"/>
              </a:rPr>
              <a:t>prefixed by </a:t>
            </a:r>
            <a:r>
              <a:rPr lang="en" sz="1300" b="1">
                <a:solidFill>
                  <a:srgbClr val="434343"/>
                </a:solidFill>
                <a:latin typeface="Roboto"/>
                <a:ea typeface="Roboto"/>
                <a:cs typeface="Roboto"/>
                <a:sym typeface="Roboto"/>
              </a:rPr>
              <a:t>“st_”</a:t>
            </a:r>
            <a:r>
              <a:rPr lang="en" sz="1300">
                <a:solidFill>
                  <a:srgbClr val="434343"/>
                </a:solidFill>
                <a:latin typeface="Roboto"/>
                <a:ea typeface="Roboto"/>
                <a:cs typeface="Roboto"/>
                <a:sym typeface="Roboto"/>
              </a:rPr>
              <a:t>, this makes them easily findable by command-line completion. -- or when you type st_ and hit tab you’ll see a list of functions that work on spatial data!</a:t>
            </a:r>
            <a:endParaRPr sz="1300">
              <a:solidFill>
                <a:srgbClr val="434343"/>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52f5c3eb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52f5c3eb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i="1"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bac018f33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bac018f33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a:p>
            <a:pPr marL="0" lvl="0" indent="0" algn="l" rtl="0">
              <a:spcBef>
                <a:spcPts val="0"/>
              </a:spcBef>
              <a:spcAft>
                <a:spcPts val="0"/>
              </a:spcAft>
              <a:buNone/>
            </a:pPr>
            <a:r>
              <a:rPr lang="en"/>
              <a:t>BREAK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bac018f332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bac018f332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reason we often work with spatial data is so we can make maps! The simplist way to map spatial data is using the plot() function in base R. </a:t>
            </a:r>
            <a:endParaRPr/>
          </a:p>
          <a:p>
            <a:pPr marL="0" lvl="0" indent="0" algn="l" rtl="0">
              <a:spcBef>
                <a:spcPts val="0"/>
              </a:spcBef>
              <a:spcAft>
                <a:spcPts val="0"/>
              </a:spcAft>
              <a:buNone/>
            </a:pPr>
            <a:endParaRPr/>
          </a:p>
          <a:p>
            <a:pPr marL="0" lvl="0" indent="0" algn="l" rtl="0">
              <a:spcBef>
                <a:spcPts val="0"/>
              </a:spcBef>
              <a:spcAft>
                <a:spcPts val="0"/>
              </a:spcAft>
              <a:buNone/>
            </a:pPr>
            <a:r>
              <a:rPr lang="en"/>
              <a:t>We can see an example of what this looks like for the world data.</a:t>
            </a:r>
            <a:endParaRPr/>
          </a:p>
          <a:p>
            <a:pPr marL="0" lvl="0" indent="0" algn="l" rtl="0">
              <a:spcBef>
                <a:spcPts val="0"/>
              </a:spcBef>
              <a:spcAft>
                <a:spcPts val="0"/>
              </a:spcAft>
              <a:buNone/>
            </a:pPr>
            <a:endParaRPr/>
          </a:p>
          <a:p>
            <a:pPr marL="0" lvl="0" indent="0" algn="l" rtl="0">
              <a:spcBef>
                <a:spcPts val="0"/>
              </a:spcBef>
              <a:spcAft>
                <a:spcPts val="0"/>
              </a:spcAft>
              <a:buNone/>
            </a:pPr>
            <a:r>
              <a:rPr lang="en"/>
              <a:t>Why did this produce 9 maps?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Note that instead of creating a single map, as most GIS programs would, the plot() command has created multiple maps, one for each variable in the world datasets. This behavior can be useful for exploring the spatial distribution of different variables </a:t>
            </a:r>
            <a:endParaRPr/>
          </a:p>
          <a:p>
            <a:pPr marL="0" lvl="0" indent="0" algn="l" rtl="0">
              <a:spcBef>
                <a:spcPts val="1200"/>
              </a:spcBef>
              <a:spcAft>
                <a:spcPts val="0"/>
              </a:spcAft>
              <a:buNone/>
            </a:pPr>
            <a:r>
              <a:rPr lang="en"/>
              <a:t>What would you do if you only wanted to plot one map</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bac018f332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bac018f33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index spatial data.frames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ac018f332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ac018f33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Ggplot allows us to make nicer and more coustomized maps in R </a:t>
            </a:r>
            <a:endParaRPr/>
          </a:p>
          <a:p>
            <a:pPr marL="0" lvl="0" indent="0" algn="l" rtl="0">
              <a:spcBef>
                <a:spcPts val="0"/>
              </a:spcBef>
              <a:spcAft>
                <a:spcPts val="0"/>
              </a:spcAft>
              <a:buNone/>
            </a:pPr>
            <a:r>
              <a:rPr lang="en"/>
              <a:t>Remember ggplot geomes -- there is a special geom for simple features called geom_sf()</a:t>
            </a:r>
            <a:endParaRPr/>
          </a:p>
          <a:p>
            <a:pPr marL="0" lvl="0" indent="0" algn="l" rtl="0">
              <a:spcBef>
                <a:spcPts val="0"/>
              </a:spcBef>
              <a:spcAft>
                <a:spcPts val="0"/>
              </a:spcAft>
              <a:buNone/>
            </a:pPr>
            <a:r>
              <a:rPr lang="en"/>
              <a:t>And like for non spatial data we can combine pipes and dplyr functions with ggplot to produce maps </a:t>
            </a:r>
            <a:endParaRPr/>
          </a:p>
          <a:p>
            <a:pPr marL="0" lvl="0" indent="0" algn="l" rtl="0">
              <a:spcBef>
                <a:spcPts val="0"/>
              </a:spcBef>
              <a:spcAft>
                <a:spcPts val="0"/>
              </a:spcAft>
              <a:buNone/>
            </a:pPr>
            <a:endParaRPr/>
          </a:p>
          <a:p>
            <a:pPr marL="0" lvl="0" indent="0" algn="l" rtl="0">
              <a:spcBef>
                <a:spcPts val="0"/>
              </a:spcBef>
              <a:spcAft>
                <a:spcPts val="0"/>
              </a:spcAft>
              <a:buNone/>
            </a:pPr>
            <a:r>
              <a:rPr lang="en"/>
              <a:t>So here is we wanted to make a map of africa we would filter the world data by region and pipe the filtered data to ggplot specifying that it should be plotted using geom_sf()</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bb66427634_0_1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bb66427634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would happen if you used a different geom?</a:t>
            </a:r>
            <a:endParaRPr/>
          </a:p>
          <a:p>
            <a:pPr marL="0" lvl="0" indent="0" algn="l" rtl="0">
              <a:spcBef>
                <a:spcPts val="0"/>
              </a:spcBef>
              <a:spcAft>
                <a:spcPts val="0"/>
              </a:spcAft>
              <a:buNone/>
            </a:pPr>
            <a:endParaRPr/>
          </a:p>
          <a:p>
            <a:pPr marL="0" lvl="0" indent="0" algn="l" rtl="0">
              <a:spcBef>
                <a:spcPts val="0"/>
              </a:spcBef>
              <a:spcAft>
                <a:spcPts val="0"/>
              </a:spcAft>
              <a:buNone/>
            </a:pPr>
            <a:r>
              <a:rPr lang="en"/>
              <a:t>You would plot the attribute data in the filtered spatial data.frame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bb66427634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bb6642763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Someone talk us through the code here </a:t>
            </a:r>
            <a:endParaRPr/>
          </a:p>
          <a:p>
            <a:pPr marL="0" lvl="0" indent="0" algn="l" rtl="0">
              <a:spcBef>
                <a:spcPts val="0"/>
              </a:spcBef>
              <a:spcAft>
                <a:spcPts val="0"/>
              </a:spcAft>
              <a:buNone/>
            </a:pPr>
            <a:endParaRPr/>
          </a:p>
          <a:p>
            <a:pPr marL="0" lvl="0" indent="0" algn="l" rtl="0">
              <a:spcBef>
                <a:spcPts val="0"/>
              </a:spcBef>
              <a:spcAft>
                <a:spcPts val="0"/>
              </a:spcAft>
              <a:buNone/>
            </a:pPr>
            <a:r>
              <a:rPr lang="en"/>
              <a:t>What is this type of map called?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ac018f332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ac018f33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Ggplot map with polygons filled by attribute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500" b="1">
                <a:solidFill>
                  <a:srgbClr val="434343"/>
                </a:solidFill>
                <a:latin typeface="Roboto"/>
                <a:ea typeface="Roboto"/>
                <a:cs typeface="Roboto"/>
                <a:sym typeface="Roboto"/>
              </a:rPr>
              <a:t>Choropleth maps</a:t>
            </a:r>
            <a:r>
              <a:rPr lang="en" sz="1500">
                <a:solidFill>
                  <a:srgbClr val="434343"/>
                </a:solidFill>
                <a:latin typeface="Roboto"/>
                <a:ea typeface="Roboto"/>
                <a:cs typeface="Roboto"/>
                <a:sym typeface="Roboto"/>
              </a:rPr>
              <a:t>: thematic maps where areas are shaded or filled to represent different values</a:t>
            </a:r>
            <a:endParaRPr sz="1500">
              <a:solidFill>
                <a:srgbClr val="434343"/>
              </a:solidFill>
              <a:latin typeface="Roboto"/>
              <a:ea typeface="Roboto"/>
              <a:cs typeface="Roboto"/>
              <a:sym typeface="Roboto"/>
            </a:endParaRPr>
          </a:p>
          <a:p>
            <a:pPr marL="457200" lvl="0" indent="-323850" algn="l" rtl="0">
              <a:lnSpc>
                <a:spcPct val="115000"/>
              </a:lnSpc>
              <a:spcBef>
                <a:spcPts val="1200"/>
              </a:spcBef>
              <a:spcAft>
                <a:spcPts val="0"/>
              </a:spcAft>
              <a:buClr>
                <a:srgbClr val="434343"/>
              </a:buClr>
              <a:buSzPts val="1500"/>
              <a:buFont typeface="Roboto"/>
              <a:buChar char="●"/>
            </a:pPr>
            <a:r>
              <a:rPr lang="en" sz="1500">
                <a:solidFill>
                  <a:srgbClr val="434343"/>
                </a:solidFill>
                <a:latin typeface="Roboto"/>
                <a:ea typeface="Roboto"/>
                <a:cs typeface="Roboto"/>
                <a:sym typeface="Roboto"/>
              </a:rPr>
              <a:t>Often but not necessarily uses administrative units (country, state, zip code, watershed, etc.)</a:t>
            </a:r>
            <a:endParaRPr sz="1500">
              <a:solidFill>
                <a:srgbClr val="434343"/>
              </a:solidFill>
              <a:latin typeface="Roboto"/>
              <a:ea typeface="Roboto"/>
              <a:cs typeface="Roboto"/>
              <a:sym typeface="Roboto"/>
            </a:endParaRPr>
          </a:p>
          <a:p>
            <a:pPr marL="457200" lvl="0" indent="-298450" algn="l" rtl="0">
              <a:spcBef>
                <a:spcPts val="0"/>
              </a:spcBef>
              <a:spcAft>
                <a:spcPts val="0"/>
              </a:spcAft>
              <a:buSzPts val="1100"/>
              <a:buChar char="-"/>
            </a:pPr>
            <a:r>
              <a:rPr lang="en" b="1"/>
              <a:t>They are one of the most commonly used maps and they’re easy to make and customize in R</a:t>
            </a:r>
            <a:endParaRPr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bb29b11c2e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bb29b11c2e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b="1">
                <a:solidFill>
                  <a:srgbClr val="434343"/>
                </a:solidFill>
                <a:latin typeface="Roboto"/>
                <a:ea typeface="Roboto"/>
                <a:cs typeface="Roboto"/>
                <a:sym typeface="Roboto"/>
              </a:rPr>
              <a:t>Always Include a legend.</a:t>
            </a:r>
            <a:endParaRPr sz="1400" b="1">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400" b="1">
                <a:solidFill>
                  <a:srgbClr val="434343"/>
                </a:solidFill>
                <a:latin typeface="Roboto"/>
                <a:ea typeface="Roboto"/>
                <a:cs typeface="Roboto"/>
                <a:sym typeface="Roboto"/>
              </a:rPr>
              <a:t>Choose an appropriate method of grouping your data if it is numeric.</a:t>
            </a:r>
            <a:endParaRPr sz="1400" b="1">
              <a:solidFill>
                <a:srgbClr val="434343"/>
              </a:solidFill>
              <a:latin typeface="Roboto"/>
              <a:ea typeface="Roboto"/>
              <a:cs typeface="Roboto"/>
              <a:sym typeface="Roboto"/>
            </a:endParaRPr>
          </a:p>
          <a:p>
            <a:pPr marL="457200" lvl="0" indent="-317500" algn="l" rtl="0">
              <a:lnSpc>
                <a:spcPct val="115000"/>
              </a:lnSpc>
              <a:spcBef>
                <a:spcPts val="120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Intervals should not overlap</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400">
                <a:solidFill>
                  <a:srgbClr val="434343"/>
                </a:solidFill>
                <a:latin typeface="Roboto"/>
                <a:ea typeface="Roboto"/>
                <a:cs typeface="Roboto"/>
                <a:sym typeface="Roboto"/>
              </a:rPr>
              <a:t>Whether your data is numeric or categorical </a:t>
            </a:r>
            <a:r>
              <a:rPr lang="en" sz="1400" b="1">
                <a:solidFill>
                  <a:srgbClr val="434343"/>
                </a:solidFill>
                <a:latin typeface="Roboto"/>
                <a:ea typeface="Roboto"/>
                <a:cs typeface="Roboto"/>
                <a:sym typeface="Roboto"/>
              </a:rPr>
              <a:t>try to limit the number of categories to 7 or fewer</a:t>
            </a:r>
            <a:r>
              <a:rPr lang="en" sz="1400">
                <a:solidFill>
                  <a:srgbClr val="434343"/>
                </a:solidFill>
                <a:latin typeface="Roboto"/>
                <a:ea typeface="Roboto"/>
                <a:cs typeface="Roboto"/>
                <a:sym typeface="Roboto"/>
              </a:rPr>
              <a:t>.</a:t>
            </a:r>
            <a:endParaRPr sz="1400">
              <a:solidFill>
                <a:srgbClr val="434343"/>
              </a:solidFill>
              <a:latin typeface="Roboto"/>
              <a:ea typeface="Roboto"/>
              <a:cs typeface="Roboto"/>
              <a:sym typeface="Roboto"/>
            </a:endParaRPr>
          </a:p>
          <a:p>
            <a:pPr marL="457200" lvl="0" indent="-317500" algn="l" rtl="0">
              <a:lnSpc>
                <a:spcPct val="115000"/>
              </a:lnSpc>
              <a:spcBef>
                <a:spcPts val="120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Fewer categories on a map helps users to better understand what is being visualized and allows for trends in the data to be more easily identified.</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400" b="1">
                <a:solidFill>
                  <a:srgbClr val="434343"/>
                </a:solidFill>
                <a:latin typeface="Roboto"/>
                <a:ea typeface="Roboto"/>
                <a:cs typeface="Roboto"/>
                <a:sym typeface="Roboto"/>
              </a:rPr>
              <a:t>Choose a color-blind friendly color scheme</a:t>
            </a:r>
            <a:endParaRPr sz="1400" b="1">
              <a:solidFill>
                <a:srgbClr val="434343"/>
              </a:solidFill>
              <a:latin typeface="Roboto"/>
              <a:ea typeface="Roboto"/>
              <a:cs typeface="Roboto"/>
              <a:sym typeface="Roboto"/>
            </a:endParaRPr>
          </a:p>
          <a:p>
            <a:pPr marL="457200" lvl="0" indent="-317500" algn="l" rtl="0">
              <a:lnSpc>
                <a:spcPct val="115000"/>
              </a:lnSpc>
              <a:spcBef>
                <a:spcPts val="120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Avoid using red and green together</a:t>
            </a: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Read more about color-blind friendly palettes in R: </a:t>
            </a:r>
            <a:r>
              <a:rPr lang="en" sz="1300" u="sng">
                <a:solidFill>
                  <a:srgbClr val="F06292"/>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https://www.r-bloggers.com/2013/10/creating-colorblind-friendly-figures/</a:t>
            </a:r>
            <a:r>
              <a:rPr lang="en" sz="1300">
                <a:solidFill>
                  <a:srgbClr val="434343"/>
                </a:solidFill>
                <a:latin typeface="Roboto"/>
                <a:ea typeface="Roboto"/>
                <a:cs typeface="Roboto"/>
                <a:sym typeface="Roboto"/>
              </a:rPr>
              <a:t> </a:t>
            </a:r>
            <a:endParaRPr sz="1300">
              <a:solidFill>
                <a:srgbClr val="434343"/>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b66427634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bb664276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you’ve made </a:t>
            </a:r>
            <a:r>
              <a:rPr lang="en" sz="1500" b="1">
                <a:solidFill>
                  <a:srgbClr val="434343"/>
                </a:solidFill>
                <a:latin typeface="Roboto"/>
                <a:ea typeface="Roboto"/>
                <a:cs typeface="Roboto"/>
                <a:sym typeface="Roboto"/>
              </a:rPr>
              <a:t>Choropleth maps in arc or another GIS you would have manually specified an algorithm for grouping your data -- likely selecting one of these choices from a drop down menu</a:t>
            </a:r>
            <a:endParaRPr sz="1500" b="1">
              <a:solidFill>
                <a:srgbClr val="434343"/>
              </a:solidFill>
              <a:latin typeface="Roboto"/>
              <a:ea typeface="Roboto"/>
              <a:cs typeface="Roboto"/>
              <a:sym typeface="Roboto"/>
            </a:endParaRPr>
          </a:p>
          <a:p>
            <a:pPr marL="0" lvl="0" indent="0" algn="l" rtl="0">
              <a:spcBef>
                <a:spcPts val="0"/>
              </a:spcBef>
              <a:spcAft>
                <a:spcPts val="0"/>
              </a:spcAft>
              <a:buNone/>
            </a:pPr>
            <a:endParaRPr sz="1500" b="1">
              <a:solidFill>
                <a:srgbClr val="434343"/>
              </a:solidFill>
              <a:latin typeface="Roboto"/>
              <a:ea typeface="Roboto"/>
              <a:cs typeface="Roboto"/>
              <a:sym typeface="Roboto"/>
            </a:endParaRPr>
          </a:p>
          <a:p>
            <a:pPr marL="457200" lvl="0" indent="-323850" algn="l" rtl="0">
              <a:lnSpc>
                <a:spcPct val="115000"/>
              </a:lnSpc>
              <a:spcBef>
                <a:spcPts val="120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Equal Interval: </a:t>
            </a:r>
            <a:r>
              <a:rPr lang="en" sz="1500">
                <a:solidFill>
                  <a:srgbClr val="434343"/>
                </a:solidFill>
                <a:latin typeface="Roboto"/>
                <a:ea typeface="Roboto"/>
                <a:cs typeface="Roboto"/>
                <a:sym typeface="Roboto"/>
              </a:rPr>
              <a:t>divides the data range into equal intervals. Works best when data are evenly distributed. Not sensitive to outliers. </a:t>
            </a:r>
            <a:endParaRPr sz="1500">
              <a:solidFill>
                <a:srgbClr val="434343"/>
              </a:solidFill>
              <a:latin typeface="Roboto"/>
              <a:ea typeface="Roboto"/>
              <a:cs typeface="Roboto"/>
              <a:sym typeface="Roboto"/>
            </a:endParaRPr>
          </a:p>
          <a:p>
            <a:pPr marL="457200" lvl="0" indent="-323850" algn="l" rtl="0">
              <a:lnSpc>
                <a:spcPct val="115000"/>
              </a:lnSpc>
              <a:spcBef>
                <a:spcPts val="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Natural Breaks:</a:t>
            </a:r>
            <a:r>
              <a:rPr lang="en" sz="1500">
                <a:solidFill>
                  <a:srgbClr val="434343"/>
                </a:solidFill>
                <a:latin typeface="Roboto"/>
                <a:ea typeface="Roboto"/>
                <a:cs typeface="Roboto"/>
                <a:sym typeface="Roboto"/>
              </a:rPr>
              <a:t> groups based on gaps in the data.</a:t>
            </a:r>
            <a:endParaRPr sz="1500" b="1">
              <a:solidFill>
                <a:srgbClr val="434343"/>
              </a:solidFill>
              <a:latin typeface="Roboto"/>
              <a:ea typeface="Roboto"/>
              <a:cs typeface="Roboto"/>
              <a:sym typeface="Roboto"/>
            </a:endParaRPr>
          </a:p>
          <a:p>
            <a:pPr marL="457200" lvl="0" indent="-323850" algn="l" rtl="0">
              <a:lnSpc>
                <a:spcPct val="115000"/>
              </a:lnSpc>
              <a:spcBef>
                <a:spcPts val="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Quantile:</a:t>
            </a:r>
            <a:r>
              <a:rPr lang="en" sz="1500">
                <a:solidFill>
                  <a:srgbClr val="434343"/>
                </a:solidFill>
                <a:latin typeface="Roboto"/>
                <a:ea typeface="Roboto"/>
                <a:cs typeface="Roboto"/>
                <a:sym typeface="Roboto"/>
              </a:rPr>
              <a:t> partitions the data so that every group has an equal number or nearly equal number of values.</a:t>
            </a:r>
            <a:endParaRPr sz="1500">
              <a:solidFill>
                <a:srgbClr val="434343"/>
              </a:solidFill>
              <a:latin typeface="Roboto"/>
              <a:ea typeface="Roboto"/>
              <a:cs typeface="Roboto"/>
              <a:sym typeface="Roboto"/>
            </a:endParaRPr>
          </a:p>
          <a:p>
            <a:pPr marL="457200" lvl="0" indent="-323850" algn="l" rtl="0">
              <a:lnSpc>
                <a:spcPct val="115000"/>
              </a:lnSpc>
              <a:spcBef>
                <a:spcPts val="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Manual:</a:t>
            </a:r>
            <a:r>
              <a:rPr lang="en" sz="1500">
                <a:solidFill>
                  <a:srgbClr val="434343"/>
                </a:solidFill>
                <a:latin typeface="Roboto"/>
                <a:ea typeface="Roboto"/>
                <a:cs typeface="Roboto"/>
                <a:sym typeface="Roboto"/>
              </a:rPr>
              <a:t> Subject matter expertise can be used to place data into groups.</a:t>
            </a:r>
            <a:endParaRPr sz="1500" b="1">
              <a:solidFill>
                <a:srgbClr val="434343"/>
              </a:solidFill>
              <a:latin typeface="Roboto"/>
              <a:ea typeface="Roboto"/>
              <a:cs typeface="Roboto"/>
              <a:sym typeface="Robo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b66427634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b66427634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23850" algn="l" rtl="0">
              <a:lnSpc>
                <a:spcPct val="115000"/>
              </a:lnSpc>
              <a:spcBef>
                <a:spcPts val="120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You can code intervals into your ggplot maps in R</a:t>
            </a:r>
            <a:endParaRPr sz="1500" b="1">
              <a:solidFill>
                <a:srgbClr val="434343"/>
              </a:solidFill>
              <a:latin typeface="Roboto"/>
              <a:ea typeface="Roboto"/>
              <a:cs typeface="Roboto"/>
              <a:sym typeface="Roboto"/>
            </a:endParaRPr>
          </a:p>
          <a:p>
            <a:pPr marL="457200" lvl="0" indent="-323850" algn="l" rtl="0">
              <a:lnSpc>
                <a:spcPct val="115000"/>
              </a:lnSpc>
              <a:spcBef>
                <a:spcPts val="0"/>
              </a:spcBef>
              <a:spcAft>
                <a:spcPts val="0"/>
              </a:spcAft>
              <a:buClr>
                <a:srgbClr val="434343"/>
              </a:buClr>
              <a:buSzPts val="1500"/>
              <a:buFont typeface="Roboto"/>
              <a:buChar char="●"/>
            </a:pPr>
            <a:r>
              <a:rPr lang="en" sz="1500" b="1">
                <a:solidFill>
                  <a:srgbClr val="434343"/>
                </a:solidFill>
                <a:latin typeface="Roboto"/>
                <a:ea typeface="Roboto"/>
                <a:cs typeface="Roboto"/>
                <a:sym typeface="Roboto"/>
              </a:rPr>
              <a:t>Equal Interval: </a:t>
            </a:r>
            <a:r>
              <a:rPr lang="en" sz="1500">
                <a:solidFill>
                  <a:srgbClr val="434343"/>
                </a:solidFill>
                <a:latin typeface="Roboto"/>
                <a:ea typeface="Roboto"/>
                <a:cs typeface="Roboto"/>
                <a:sym typeface="Roboto"/>
              </a:rPr>
              <a:t>divides the data range into equal intervals.</a:t>
            </a:r>
            <a:endParaRPr sz="1500">
              <a:solidFill>
                <a:srgbClr val="434343"/>
              </a:solidFill>
              <a:latin typeface="Roboto"/>
              <a:ea typeface="Roboto"/>
              <a:cs typeface="Roboto"/>
              <a:sym typeface="Roboto"/>
            </a:endParaRPr>
          </a:p>
          <a:p>
            <a:pPr marL="0" lvl="0" indent="0" algn="l" rtl="0">
              <a:lnSpc>
                <a:spcPct val="115000"/>
              </a:lnSpc>
              <a:spcBef>
                <a:spcPts val="1200"/>
              </a:spcBef>
              <a:spcAft>
                <a:spcPts val="0"/>
              </a:spcAft>
              <a:buNone/>
            </a:pPr>
            <a:r>
              <a:rPr lang="en" sz="1400">
                <a:solidFill>
                  <a:srgbClr val="434343"/>
                </a:solidFill>
                <a:latin typeface="Courier New"/>
                <a:ea typeface="Courier New"/>
                <a:cs typeface="Courier New"/>
                <a:sym typeface="Courier New"/>
              </a:rPr>
              <a:t>world %&gt;%</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filter(region_un == "Africa") %&gt;%</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ggplot() +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geom_sf(aes(fill =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cut_number(pop/1000000, 4))) +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scale_fill_brewer(palette = BuPu",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name = "Population\n(millions of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people)")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  theme_bw()</a:t>
            </a:r>
            <a:endParaRPr sz="1500">
              <a:solidFill>
                <a:srgbClr val="43434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ac018f332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ac018f332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rgbClr val="434343"/>
                </a:solidFill>
                <a:latin typeface="Roboto"/>
                <a:ea typeface="Roboto"/>
                <a:cs typeface="Roboto"/>
                <a:sym typeface="Roboto"/>
              </a:rPr>
              <a:t>All locational data for vector features is expressed in a specific coordinate system … you can think of this as plotting x,y coordinates for non-spatial data in a euclidean coordinate system </a:t>
            </a:r>
            <a:r>
              <a:rPr lang="en" sz="1400">
                <a:solidFill>
                  <a:srgbClr val="434343"/>
                </a:solidFill>
                <a:latin typeface="Roboto"/>
                <a:ea typeface="Roboto"/>
                <a:cs typeface="Roboto"/>
                <a:sym typeface="Roboto"/>
              </a:rPr>
              <a:t>spatial coordinates can only be placed on the Earth’s surface when their coordinate reference system (CRS) is known. </a:t>
            </a:r>
            <a:endParaRPr sz="1400">
              <a:solidFill>
                <a:srgbClr val="434343"/>
              </a:solidFill>
              <a:latin typeface="Roboto"/>
              <a:ea typeface="Roboto"/>
              <a:cs typeface="Roboto"/>
              <a:sym typeface="Roboto"/>
            </a:endParaRPr>
          </a:p>
          <a:p>
            <a:pPr marL="0" lvl="0" indent="0" algn="l" rtl="0">
              <a:lnSpc>
                <a:spcPct val="115000"/>
              </a:lnSpc>
              <a:spcBef>
                <a:spcPts val="1600"/>
              </a:spcBef>
              <a:spcAft>
                <a:spcPts val="1600"/>
              </a:spcAft>
              <a:buNone/>
            </a:pPr>
            <a:r>
              <a:rPr lang="en" sz="1400">
                <a:solidFill>
                  <a:srgbClr val="434343"/>
                </a:solidFill>
                <a:latin typeface="Roboto"/>
                <a:ea typeface="Roboto"/>
                <a:cs typeface="Roboto"/>
                <a:sym typeface="Roboto"/>
              </a:rPr>
              <a:t>The most common coordinate system is WGS84 -- or the lat, lon coordinate systems which measures positions on the earth’s surface relative to their angle from the earth’s center -- lat lon coordinates are a spheroid CRS. Many coordinate systems used for mapping will be projected from 3 to 2 dimensions. An example of this are UTM zones -- which meaure points on the earth’s surface in meters from a fixed origin point. </a:t>
            </a:r>
            <a:r>
              <a:rPr lang="en">
                <a:solidFill>
                  <a:schemeClr val="dk1"/>
                </a:solidFill>
              </a:rPr>
              <a:t>Projected CRS a transformation of unprojected lat and lon coordinates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bb66427634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bb6642763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see the contrast between these two maps one on the left shows population on a continuous scale </a:t>
            </a:r>
            <a:endParaRPr/>
          </a:p>
          <a:p>
            <a:pPr marL="0" lvl="0" indent="0" algn="l" rtl="0">
              <a:spcBef>
                <a:spcPts val="0"/>
              </a:spcBef>
              <a:spcAft>
                <a:spcPts val="0"/>
              </a:spcAft>
              <a:buNone/>
            </a:pPr>
            <a:r>
              <a:rPr lang="en"/>
              <a:t>The one on the right groups population into 4 intervals each of which contains the same number of values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bb66427634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bb66427634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434343"/>
                </a:solidFill>
                <a:latin typeface="Roboto"/>
                <a:ea typeface="Roboto"/>
                <a:cs typeface="Roboto"/>
                <a:sym typeface="Roboto"/>
              </a:rPr>
              <a:t>It is also possible to use other grouping algorithms to produce choropleth maps in R -- </a:t>
            </a:r>
            <a:r>
              <a:rPr lang="en" sz="1500" b="1">
                <a:solidFill>
                  <a:srgbClr val="434343"/>
                </a:solidFill>
                <a:latin typeface="Roboto"/>
                <a:ea typeface="Roboto"/>
                <a:cs typeface="Roboto"/>
                <a:sym typeface="Roboto"/>
              </a:rPr>
              <a:t>Natural Breaks:</a:t>
            </a:r>
            <a:r>
              <a:rPr lang="en" sz="1500">
                <a:solidFill>
                  <a:srgbClr val="434343"/>
                </a:solidFill>
                <a:latin typeface="Roboto"/>
                <a:ea typeface="Roboto"/>
                <a:cs typeface="Roboto"/>
                <a:sym typeface="Roboto"/>
              </a:rPr>
              <a:t> groups based on gaps in the data.</a:t>
            </a:r>
            <a:endParaRPr sz="1500">
              <a:solidFill>
                <a:srgbClr val="434343"/>
              </a:solidFill>
              <a:latin typeface="Roboto"/>
              <a:ea typeface="Roboto"/>
              <a:cs typeface="Roboto"/>
              <a:sym typeface="Roboto"/>
            </a:endParaRPr>
          </a:p>
          <a:p>
            <a:pPr marL="0" lvl="0" indent="0" algn="l" rtl="0">
              <a:lnSpc>
                <a:spcPct val="115000"/>
              </a:lnSpc>
              <a:spcBef>
                <a:spcPts val="1600"/>
              </a:spcBef>
              <a:spcAft>
                <a:spcPts val="0"/>
              </a:spcAft>
              <a:buNone/>
            </a:pPr>
            <a:r>
              <a:rPr lang="en" sz="1500">
                <a:solidFill>
                  <a:srgbClr val="434343"/>
                </a:solidFill>
                <a:latin typeface="Roboto"/>
                <a:ea typeface="Roboto"/>
                <a:cs typeface="Roboto"/>
                <a:sym typeface="Roboto"/>
              </a:rPr>
              <a:t>You do this using the class intervals function from the library class int </a:t>
            </a:r>
            <a:endParaRPr sz="1500">
              <a:solidFill>
                <a:srgbClr val="434343"/>
              </a:solidFill>
              <a:latin typeface="Roboto"/>
              <a:ea typeface="Roboto"/>
              <a:cs typeface="Roboto"/>
              <a:sym typeface="Roboto"/>
            </a:endParaRPr>
          </a:p>
          <a:p>
            <a:pPr marL="0" lvl="0" indent="0" algn="l" rtl="0">
              <a:lnSpc>
                <a:spcPct val="115000"/>
              </a:lnSpc>
              <a:spcBef>
                <a:spcPts val="1600"/>
              </a:spcBef>
              <a:spcAft>
                <a:spcPts val="0"/>
              </a:spcAft>
              <a:buNone/>
            </a:pPr>
            <a:r>
              <a:rPr lang="en" sz="1400">
                <a:solidFill>
                  <a:srgbClr val="434343"/>
                </a:solidFill>
                <a:latin typeface="Courier New"/>
                <a:ea typeface="Courier New"/>
                <a:cs typeface="Courier New"/>
                <a:sym typeface="Courier New"/>
              </a:rPr>
              <a:t>This function lets you specify the number of breaks and the classification scheme -- you can then create a new column in your spatial dataframe where you assign each observation to one of the classes -- what this code is doing </a:t>
            </a: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endParaRPr sz="1400">
              <a:solidFill>
                <a:srgbClr val="434343"/>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400">
                <a:solidFill>
                  <a:srgbClr val="434343"/>
                </a:solidFill>
                <a:latin typeface="Courier New"/>
                <a:ea typeface="Courier New"/>
                <a:cs typeface="Courier New"/>
                <a:sym typeface="Courier New"/>
              </a:rPr>
              <a:t>And finally you would use the classified breaks as the fill for your map polygons -- resulting in a map where population is split into 5 classes  -- </a:t>
            </a:r>
            <a:r>
              <a:rPr lang="en" sz="1500" b="1">
                <a:solidFill>
                  <a:srgbClr val="434343"/>
                </a:solidFill>
                <a:latin typeface="Roboto"/>
                <a:ea typeface="Roboto"/>
                <a:cs typeface="Roboto"/>
                <a:sym typeface="Roboto"/>
              </a:rPr>
              <a:t>Natural Breaks:</a:t>
            </a:r>
            <a:r>
              <a:rPr lang="en" sz="1500">
                <a:solidFill>
                  <a:srgbClr val="434343"/>
                </a:solidFill>
                <a:latin typeface="Roboto"/>
                <a:ea typeface="Roboto"/>
                <a:cs typeface="Roboto"/>
                <a:sym typeface="Roboto"/>
              </a:rPr>
              <a:t> groups based on gaps in the data.</a:t>
            </a:r>
            <a:endParaRPr sz="1800">
              <a:solidFill>
                <a:srgbClr val="434343"/>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434343"/>
              </a:solidFill>
              <a:latin typeface="Roboto"/>
              <a:ea typeface="Roboto"/>
              <a:cs typeface="Roboto"/>
              <a:sym typeface="Roboto"/>
            </a:endParaRPr>
          </a:p>
          <a:p>
            <a:pPr marL="0" lvl="0" indent="0" algn="l" rtl="0">
              <a:lnSpc>
                <a:spcPct val="115000"/>
              </a:lnSpc>
              <a:spcBef>
                <a:spcPts val="1600"/>
              </a:spcBef>
              <a:spcAft>
                <a:spcPts val="0"/>
              </a:spcAft>
              <a:buNone/>
            </a:pPr>
            <a:r>
              <a:rPr lang="en" sz="1800">
                <a:solidFill>
                  <a:srgbClr val="434343"/>
                </a:solidFill>
                <a:latin typeface="Roboto"/>
                <a:ea typeface="Roboto"/>
                <a:cs typeface="Roboto"/>
                <a:sym typeface="Roboto"/>
              </a:rPr>
              <a:t>You can also use the class intervals function to create qualtile and other breaks -- </a:t>
            </a:r>
            <a:endParaRPr sz="1800">
              <a:solidFill>
                <a:srgbClr val="434343"/>
              </a:solidFill>
              <a:latin typeface="Roboto"/>
              <a:ea typeface="Roboto"/>
              <a:cs typeface="Roboto"/>
              <a:sym typeface="Roboto"/>
            </a:endParaRPr>
          </a:p>
          <a:p>
            <a:pPr marL="0" lvl="0" indent="0" algn="l" rtl="0">
              <a:lnSpc>
                <a:spcPct val="115000"/>
              </a:lnSpc>
              <a:spcBef>
                <a:spcPts val="1600"/>
              </a:spcBef>
              <a:spcAft>
                <a:spcPts val="1600"/>
              </a:spcAft>
              <a:buNone/>
            </a:pPr>
            <a:r>
              <a:rPr lang="en" sz="1800">
                <a:solidFill>
                  <a:srgbClr val="434343"/>
                </a:solidFill>
                <a:latin typeface="Roboto"/>
                <a:ea typeface="Roboto"/>
                <a:cs typeface="Roboto"/>
                <a:sym typeface="Roboto"/>
              </a:rPr>
              <a:t>If this code isn’t fully making sense that’s ok, i just want you to have it as a reference for better coustomizing chropleth maps </a:t>
            </a:r>
            <a:endParaRPr sz="1800">
              <a:solidFill>
                <a:srgbClr val="434343"/>
              </a:solidFill>
              <a:latin typeface="Roboto"/>
              <a:ea typeface="Roboto"/>
              <a:cs typeface="Roboto"/>
              <a:sym typeface="Robo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b66427634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b66427634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But remeber that the default fill also produces a chropleth map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bb6642763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bb6642763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434343"/>
                </a:solidFill>
                <a:latin typeface="Roboto"/>
                <a:ea typeface="Roboto"/>
                <a:cs typeface="Roboto"/>
                <a:sym typeface="Roboto"/>
              </a:rPr>
              <a:t>You can create more complex maps in R by layering multiple geometries with geom_sf()</a:t>
            </a:r>
            <a:endParaRPr sz="1400">
              <a:solidFill>
                <a:srgbClr val="434343"/>
              </a:solidFill>
              <a:latin typeface="Roboto"/>
              <a:ea typeface="Roboto"/>
              <a:cs typeface="Roboto"/>
              <a:sym typeface="Roboto"/>
            </a:endParaRPr>
          </a:p>
          <a:p>
            <a:pPr marL="457200" lvl="0" indent="-317500" algn="l" rtl="0">
              <a:lnSpc>
                <a:spcPct val="115000"/>
              </a:lnSpc>
              <a:spcBef>
                <a:spcPts val="120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What is this code -- using the sf function st_centroid() doing? </a:t>
            </a: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You can see how we can layer points onto filled polygons using a second geom_sf()</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1200"/>
              </a:spcAft>
              <a:buNone/>
            </a:pPr>
            <a:r>
              <a:rPr lang="en" sz="1400">
                <a:solidFill>
                  <a:srgbClr val="434343"/>
                </a:solidFill>
                <a:latin typeface="Roboto"/>
                <a:ea typeface="Roboto"/>
                <a:cs typeface="Roboto"/>
                <a:sym typeface="Roboto"/>
              </a:rPr>
              <a:t>A cool thing about mapping spatial objects in R is that When subsequent sf objects have a different coordinate reference system from the first object, geom_sf will transform them to the reference system of the first object! -- which is pretty handy</a:t>
            </a:r>
            <a:endParaRPr sz="1400">
              <a:solidFill>
                <a:srgbClr val="434343"/>
              </a:solidFill>
              <a:latin typeface="Roboto"/>
              <a:ea typeface="Roboto"/>
              <a:cs typeface="Roboto"/>
              <a:sym typeface="Roboto"/>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bac018f332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bac018f332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a:p>
            <a:pPr marL="0" lvl="0" indent="0" algn="l" rtl="0">
              <a:spcBef>
                <a:spcPts val="0"/>
              </a:spcBef>
              <a:spcAft>
                <a:spcPts val="0"/>
              </a:spcAft>
              <a:buNone/>
            </a:pPr>
            <a:endParaRPr/>
          </a:p>
          <a:p>
            <a:pPr marL="0" lvl="0" indent="0" algn="l" rtl="0">
              <a:spcBef>
                <a:spcPts val="0"/>
              </a:spcBef>
              <a:spcAft>
                <a:spcPts val="0"/>
              </a:spcAft>
              <a:buNone/>
            </a:pPr>
            <a:r>
              <a:rPr lang="en"/>
              <a:t>-- I want to wrap up class by taking us outside of R and talking about some options for other open source GIS software and telling you about some examples that show the promises of approaching GIS with an open source philosophy</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bac018f332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bac018f332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pulled this quote from a book on critical cartography by Jeremy W Crampton -- and I pose this question to you as the future of GIS </a:t>
            </a:r>
            <a:endParaRPr/>
          </a:p>
          <a:p>
            <a:pPr marL="0" lvl="0" indent="0" algn="l" rtl="0">
              <a:spcBef>
                <a:spcPts val="0"/>
              </a:spcBef>
              <a:spcAft>
                <a:spcPts val="0"/>
              </a:spcAft>
              <a:buNone/>
            </a:pPr>
            <a:endParaRPr/>
          </a:p>
          <a:p>
            <a:pPr marL="0" lvl="0" indent="0" algn="just" rtl="0">
              <a:lnSpc>
                <a:spcPct val="115000"/>
              </a:lnSpc>
              <a:spcBef>
                <a:spcPts val="0"/>
              </a:spcBef>
              <a:spcAft>
                <a:spcPts val="0"/>
              </a:spcAft>
              <a:buClr>
                <a:schemeClr val="dk1"/>
              </a:buClr>
              <a:buSzPts val="1100"/>
              <a:buFont typeface="Arial"/>
              <a:buNone/>
            </a:pPr>
            <a:r>
              <a:rPr lang="en" sz="1800" i="1">
                <a:solidFill>
                  <a:srgbClr val="434343"/>
                </a:solidFill>
                <a:latin typeface="Roboto"/>
                <a:ea typeface="Roboto"/>
                <a:cs typeface="Roboto"/>
                <a:sym typeface="Roboto"/>
              </a:rPr>
              <a:t>“Will we secure knowledge by and for a clerisy of “geographical knowledge elites” or will we establish more bottom-up production of geographical knowledge?”</a:t>
            </a:r>
            <a:endParaRPr/>
          </a:p>
          <a:p>
            <a:pPr marL="0" lvl="0" indent="0" algn="l" rtl="0">
              <a:spcBef>
                <a:spcPts val="1600"/>
              </a:spcBef>
              <a:spcAft>
                <a:spcPts val="0"/>
              </a:spcAft>
              <a:buNone/>
            </a:pPr>
            <a:r>
              <a:rPr lang="en"/>
              <a:t>What does a bottom-up production of geographical knowledge mean to you </a:t>
            </a:r>
            <a:endParaRPr/>
          </a:p>
          <a:p>
            <a:pPr marL="0" lvl="0" indent="0" algn="l" rtl="0">
              <a:spcBef>
                <a:spcPts val="0"/>
              </a:spcBef>
              <a:spcAft>
                <a:spcPts val="0"/>
              </a:spcAft>
              <a:buNone/>
            </a:pPr>
            <a:r>
              <a:rPr lang="en"/>
              <a:t>What would this take?</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b29b11c2e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bb29b11c2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Open source makes for better software.</a:t>
            </a:r>
            <a:endParaRPr sz="1800">
              <a:solidFill>
                <a:srgbClr val="434343"/>
              </a:solidFill>
              <a:latin typeface="Roboto"/>
              <a:ea typeface="Roboto"/>
              <a:cs typeface="Roboto"/>
              <a:sym typeface="Roboto"/>
            </a:endParaRPr>
          </a:p>
          <a:p>
            <a:pPr marL="914400" lvl="1" indent="-342900" algn="l" rtl="0">
              <a:lnSpc>
                <a:spcPct val="115000"/>
              </a:lnSpc>
              <a:spcBef>
                <a:spcPts val="1000"/>
              </a:spcBef>
              <a:spcAft>
                <a:spcPts val="0"/>
              </a:spcAft>
              <a:buClr>
                <a:srgbClr val="434343"/>
              </a:buClr>
              <a:buSzPts val="1800"/>
              <a:buChar char="○"/>
            </a:pPr>
            <a:r>
              <a:rPr lang="en" sz="1800" b="1">
                <a:solidFill>
                  <a:srgbClr val="434343"/>
                </a:solidFill>
                <a:latin typeface="Roboto"/>
                <a:ea typeface="Roboto"/>
                <a:cs typeface="Roboto"/>
                <a:sym typeface="Roboto"/>
              </a:rPr>
              <a:t>Linus's law:</a:t>
            </a:r>
            <a:r>
              <a:rPr lang="en" sz="1800">
                <a:solidFill>
                  <a:srgbClr val="434343"/>
                </a:solidFill>
                <a:latin typeface="Roboto"/>
                <a:ea typeface="Roboto"/>
                <a:cs typeface="Roboto"/>
                <a:sym typeface="Roboto"/>
              </a:rPr>
              <a:t> "given enough eyeballs, all bugs are shallow". </a:t>
            </a:r>
            <a:endParaRPr sz="1800">
              <a:solidFill>
                <a:srgbClr val="434343"/>
              </a:solidFill>
              <a:latin typeface="Roboto"/>
              <a:ea typeface="Roboto"/>
              <a:cs typeface="Roboto"/>
              <a:sym typeface="Roboto"/>
            </a:endParaRPr>
          </a:p>
          <a:p>
            <a:pPr marL="457200" lvl="0" indent="-342900" algn="l" rtl="0">
              <a:lnSpc>
                <a:spcPct val="115000"/>
              </a:lnSpc>
              <a:spcBef>
                <a:spcPts val="1000"/>
              </a:spcBef>
              <a:spcAft>
                <a:spcPts val="0"/>
              </a:spcAft>
              <a:buClr>
                <a:srgbClr val="434343"/>
              </a:buClr>
              <a:buSzPts val="1800"/>
              <a:buFont typeface="Roboto"/>
              <a:buChar char="●"/>
            </a:pPr>
            <a:r>
              <a:rPr lang="en" sz="1800">
                <a:solidFill>
                  <a:srgbClr val="434343"/>
                </a:solidFill>
                <a:latin typeface="Roboto"/>
                <a:ea typeface="Roboto"/>
                <a:cs typeface="Roboto"/>
                <a:sym typeface="Roboto"/>
              </a:rPr>
              <a:t>Free software makes GIS more accessible to people who cannot afford expensive software licenses </a:t>
            </a:r>
            <a:endParaRPr sz="1800">
              <a:solidFill>
                <a:srgbClr val="434343"/>
              </a:solidFill>
              <a:latin typeface="Roboto"/>
              <a:ea typeface="Roboto"/>
              <a:cs typeface="Roboto"/>
              <a:sym typeface="Roboto"/>
            </a:endParaRPr>
          </a:p>
          <a:p>
            <a:pPr marL="457200" lvl="0" indent="-342900" algn="l" rtl="0">
              <a:lnSpc>
                <a:spcPct val="115000"/>
              </a:lnSpc>
              <a:spcBef>
                <a:spcPts val="1000"/>
              </a:spcBef>
              <a:spcAft>
                <a:spcPts val="1000"/>
              </a:spcAft>
              <a:buClr>
                <a:srgbClr val="434343"/>
              </a:buClr>
              <a:buSzPts val="1800"/>
              <a:buFont typeface="Roboto"/>
              <a:buChar char="●"/>
            </a:pPr>
            <a:r>
              <a:rPr lang="en" sz="1800">
                <a:solidFill>
                  <a:srgbClr val="434343"/>
                </a:solidFill>
                <a:latin typeface="Roboto"/>
                <a:ea typeface="Roboto"/>
                <a:cs typeface="Roboto"/>
                <a:sym typeface="Roboto"/>
              </a:rPr>
              <a:t>Open source software is available to people with different points of view—diverse backgrounds, goals, perspectives, expertise—spurring creativity.</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bb66427634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bb66427634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Roboto"/>
                <a:ea typeface="Roboto"/>
                <a:cs typeface="Roboto"/>
                <a:sym typeface="Roboto"/>
              </a:rPr>
              <a:t>One possiblity of opening GIS is opening it up to Citizen scentists - who collects spatial data? Who decides what data to collect?</a:t>
            </a:r>
            <a:endParaRPr sz="1800">
              <a:solidFill>
                <a:srgbClr val="434343"/>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600" i="1">
                <a:solidFill>
                  <a:srgbClr val="434343"/>
                </a:solidFill>
                <a:latin typeface="Roboto"/>
                <a:ea typeface="Roboto"/>
                <a:cs typeface="Roboto"/>
                <a:sym typeface="Roboto"/>
              </a:rPr>
              <a:t>“The Fish Tag Citizen Science project aims to create a database of tags that have been found and map where they start and where they end up, using plastic pollution to map currents as well as to think about the scales and currents of accountability when plastic is a global pollutant.” -  </a:t>
            </a:r>
            <a:r>
              <a:rPr lang="en" sz="1300" u="sng">
                <a:solidFill>
                  <a:srgbClr val="F06292"/>
                </a:solidFill>
                <a:hlinkClick r:id="rId3">
                  <a:extLst>
                    <a:ext uri="{A12FA001-AC4F-418D-AE19-62706E023703}">
                      <ahyp:hlinkClr xmlns:ahyp="http://schemas.microsoft.com/office/drawing/2018/hyperlinkcolor" val="tx"/>
                    </a:ext>
                  </a:extLst>
                </a:hlinkClick>
              </a:rPr>
              <a:t>https://civiclaboratory.nl/2017/11/07/citizen-science-collection-of-beached-fish-tags-new-project/</a:t>
            </a:r>
            <a:r>
              <a:rPr lang="en" sz="1300">
                <a:solidFill>
                  <a:schemeClr val="dk1"/>
                </a:solidFill>
              </a:rPr>
              <a:t> </a:t>
            </a:r>
            <a:endParaRPr sz="1500" i="1">
              <a:solidFill>
                <a:srgbClr val="434343"/>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bb66427634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bb6642763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latin typeface="Roboto"/>
                <a:ea typeface="Roboto"/>
                <a:cs typeface="Roboto"/>
                <a:sym typeface="Roboto"/>
              </a:rPr>
              <a:t>Another possibility is Scholar-activist partnerships like the anti-eviction mapping project</a:t>
            </a:r>
            <a:endParaRPr sz="1800">
              <a:solidFill>
                <a:srgbClr val="434343"/>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700" i="1">
                <a:solidFill>
                  <a:srgbClr val="434343"/>
                </a:solidFill>
                <a:latin typeface="Roboto"/>
                <a:ea typeface="Roboto"/>
                <a:cs typeface="Roboto"/>
                <a:sym typeface="Roboto"/>
              </a:rPr>
              <a:t>“our project maps sites of resistance, while remembering spaces lost and struggled for”</a:t>
            </a:r>
            <a:endParaRPr sz="1700" i="1">
              <a:solidFill>
                <a:srgbClr val="434343"/>
              </a:solidFill>
              <a:latin typeface="Roboto"/>
              <a:ea typeface="Roboto"/>
              <a:cs typeface="Roboto"/>
              <a:sym typeface="Roboto"/>
            </a:endParaRPr>
          </a:p>
          <a:p>
            <a:pPr marL="457200" lvl="0" indent="-298450" algn="l" rtl="0">
              <a:lnSpc>
                <a:spcPct val="115000"/>
              </a:lnSpc>
              <a:spcBef>
                <a:spcPts val="1600"/>
              </a:spcBef>
              <a:spcAft>
                <a:spcPts val="0"/>
              </a:spcAft>
              <a:buClr>
                <a:srgbClr val="434343"/>
              </a:buClr>
              <a:buSzPts val="1100"/>
              <a:buFont typeface="Roboto"/>
              <a:buChar char="-"/>
            </a:pPr>
            <a:r>
              <a:rPr lang="en">
                <a:solidFill>
                  <a:srgbClr val="434343"/>
                </a:solidFill>
                <a:latin typeface="Roboto"/>
                <a:ea typeface="Roboto"/>
                <a:cs typeface="Roboto"/>
                <a:sym typeface="Roboto"/>
              </a:rPr>
              <a:t>Manissa M. Maharawal and Erin McElroy</a:t>
            </a:r>
            <a:endParaRPr>
              <a:solidFill>
                <a:srgbClr val="434343"/>
              </a:solidFill>
              <a:latin typeface="Roboto"/>
              <a:ea typeface="Roboto"/>
              <a:cs typeface="Roboto"/>
              <a:sym typeface="Roboto"/>
            </a:endParaRPr>
          </a:p>
          <a:p>
            <a:pPr marL="457200" lvl="0" indent="-298450" algn="l" rtl="0">
              <a:spcBef>
                <a:spcPts val="0"/>
              </a:spcBef>
              <a:spcAft>
                <a:spcPts val="0"/>
              </a:spcAft>
              <a:buClr>
                <a:srgbClr val="434343"/>
              </a:buClr>
              <a:buSzPts val="1100"/>
              <a:buFont typeface="Roboto"/>
              <a:buChar char="-"/>
            </a:pPr>
            <a:r>
              <a:rPr lang="en" sz="1400" u="sng">
                <a:solidFill>
                  <a:srgbClr val="F06292"/>
                </a:solidFill>
                <a:hlinkClick r:id="rId3">
                  <a:extLst>
                    <a:ext uri="{A12FA001-AC4F-418D-AE19-62706E023703}">
                      <ahyp:hlinkClr xmlns:ahyp="http://schemas.microsoft.com/office/drawing/2018/hyperlinkcolor" val="tx"/>
                    </a:ext>
                  </a:extLst>
                </a:hlinkClick>
              </a:rPr>
              <a:t>https://antievictionmap.com/</a:t>
            </a:r>
            <a:r>
              <a:rPr lang="en" sz="1400">
                <a:solidFill>
                  <a:schemeClr val="dk1"/>
                </a:solidFill>
              </a:rPr>
              <a:t>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b90c42663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b90c42663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R is only one tool in your open source GIS tool box there are many other </a:t>
            </a:r>
            <a:r>
              <a:rPr lang="en" sz="3000">
                <a:solidFill>
                  <a:srgbClr val="2A3990"/>
                </a:solidFill>
                <a:latin typeface="Roboto"/>
                <a:ea typeface="Roboto"/>
                <a:cs typeface="Roboto"/>
                <a:sym typeface="Roboto"/>
              </a:rPr>
              <a:t>Free and Open Source Software (FOSS) GIS</a:t>
            </a:r>
            <a:endParaRPr sz="3000">
              <a:solidFill>
                <a:srgbClr val="2A3990"/>
              </a:solidFill>
              <a:latin typeface="Roboto"/>
              <a:ea typeface="Roboto"/>
              <a:cs typeface="Roboto"/>
              <a:sym typeface="Roboto"/>
            </a:endParaRPr>
          </a:p>
          <a:p>
            <a:pPr marL="0" lvl="0" indent="0" algn="l" rtl="0">
              <a:lnSpc>
                <a:spcPct val="115000"/>
              </a:lnSpc>
              <a:spcBef>
                <a:spcPts val="1600"/>
              </a:spcBef>
              <a:spcAft>
                <a:spcPts val="0"/>
              </a:spcAft>
              <a:buNone/>
            </a:pPr>
            <a:r>
              <a:rPr lang="en">
                <a:solidFill>
                  <a:schemeClr val="dk1"/>
                </a:solidFill>
              </a:rPr>
              <a:t>QGIS most popular -- This means that you have access to GDAL, GRASS and SAGA through QGIS (Graser and Olaya</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chemeClr val="hlink"/>
                </a:solidFill>
                <a:hlinkClick r:id="rId3"/>
              </a:rPr>
              <a:t>2015</a:t>
            </a:r>
            <a:r>
              <a:rPr lang="en">
                <a:solidFill>
                  <a:schemeClr val="dk1"/>
                </a:solidFill>
              </a:rPr>
              <a:t>).</a:t>
            </a:r>
            <a:endParaRPr>
              <a:solidFill>
                <a:schemeClr val="dk1"/>
              </a:solidFill>
            </a:endParaRPr>
          </a:p>
          <a:p>
            <a:pPr marL="0" lvl="0" indent="0" algn="l" rtl="0">
              <a:lnSpc>
                <a:spcPct val="115000"/>
              </a:lnSpc>
              <a:spcBef>
                <a:spcPts val="1600"/>
              </a:spcBef>
              <a:spcAft>
                <a:spcPts val="0"/>
              </a:spcAft>
              <a:buNone/>
            </a:pPr>
            <a:r>
              <a:rPr lang="en">
                <a:solidFill>
                  <a:schemeClr val="dk1"/>
                </a:solidFill>
              </a:rPr>
              <a:t>Grass GIS and SAGA are two other all purpose GIS software although Grass was historiacally mainly used for saster processing and is recently introducing vector capbilityes and SAGA continues to be used mainly for raster processing</a:t>
            </a:r>
            <a:endParaRPr>
              <a:solidFill>
                <a:schemeClr val="dk1"/>
              </a:solidFill>
            </a:endParaRPr>
          </a:p>
          <a:p>
            <a:pPr marL="0" lvl="0" indent="0" algn="l" rtl="0">
              <a:lnSpc>
                <a:spcPct val="115000"/>
              </a:lnSpc>
              <a:spcBef>
                <a:spcPts val="1600"/>
              </a:spcBef>
              <a:spcAft>
                <a:spcPts val="0"/>
              </a:spcAft>
              <a:buNone/>
            </a:pPr>
            <a:r>
              <a:rPr lang="en">
                <a:solidFill>
                  <a:schemeClr val="dk1"/>
                </a:solidFill>
              </a:rPr>
              <a:t>I use QGIS and have never missed arc since switching over </a:t>
            </a:r>
            <a:endParaRPr>
              <a:solidFill>
                <a:schemeClr val="dk1"/>
              </a:solidFill>
            </a:endParaRPr>
          </a:p>
          <a:p>
            <a:pPr marL="0" lvl="0" indent="0" algn="l" rtl="0">
              <a:lnSpc>
                <a:spcPct val="115000"/>
              </a:lnSpc>
              <a:spcBef>
                <a:spcPts val="1600"/>
              </a:spcBef>
              <a:spcAft>
                <a:spcPts val="0"/>
              </a:spcAft>
              <a:buNone/>
            </a:pPr>
            <a:r>
              <a:rPr lang="en">
                <a:solidFill>
                  <a:schemeClr val="dk1"/>
                </a:solidFill>
              </a:rPr>
              <a:t>Another great open source GIS tool is GEODA -- it has more focused functionalities on building spatial models and is used primarily for spatial correlation and regression analysis </a:t>
            </a:r>
            <a:endParaRPr>
              <a:solidFill>
                <a:schemeClr val="dk1"/>
              </a:solidFill>
            </a:endParaRPr>
          </a:p>
          <a:p>
            <a:pPr marL="0" lvl="0" indent="0" algn="l" rtl="0">
              <a:lnSpc>
                <a:spcPct val="115000"/>
              </a:lnSpc>
              <a:spcBef>
                <a:spcPts val="1600"/>
              </a:spcBef>
              <a:spcAft>
                <a:spcPts val="1600"/>
              </a:spcAft>
              <a:buClr>
                <a:schemeClr val="dk1"/>
              </a:buClr>
              <a:buSzPts val="1100"/>
              <a:buFont typeface="Arial"/>
              <a:buNone/>
            </a:pPr>
            <a:r>
              <a:rPr lang="en">
                <a:solidFill>
                  <a:schemeClr val="dk1"/>
                </a:solidFill>
              </a:rPr>
              <a:t>I’m pointing these tools out to you because while we’re learning to use R for programing spatial visualizations and analysis -- it’s nice to also have point and click options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90c42663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90c42663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434343"/>
                </a:solidFill>
                <a:latin typeface="Roboto"/>
                <a:ea typeface="Roboto"/>
                <a:cs typeface="Roboto"/>
                <a:sym typeface="Roboto"/>
              </a:rPr>
              <a:t>To review -- An Unprojected CRS like WGS84 - </a:t>
            </a:r>
            <a:r>
              <a:rPr lang="en" sz="1300">
                <a:solidFill>
                  <a:srgbClr val="434343"/>
                </a:solidFill>
                <a:latin typeface="Roboto"/>
                <a:ea typeface="Roboto"/>
                <a:cs typeface="Roboto"/>
                <a:sym typeface="Roboto"/>
              </a:rPr>
              <a:t>plots locations on a sphere using longitude and latitude (but does not project these coordinates into two-dimensional space) </a:t>
            </a:r>
            <a:endParaRPr sz="1300">
              <a:solidFill>
                <a:srgbClr val="434343"/>
              </a:solidFill>
              <a:latin typeface="Roboto"/>
              <a:ea typeface="Roboto"/>
              <a:cs typeface="Roboto"/>
              <a:sym typeface="Roboto"/>
            </a:endParaRPr>
          </a:p>
          <a:p>
            <a:pPr marL="0" lvl="0" indent="0" algn="l" rtl="0">
              <a:lnSpc>
                <a:spcPct val="115000"/>
              </a:lnSpc>
              <a:spcBef>
                <a:spcPts val="1200"/>
              </a:spcBef>
              <a:spcAft>
                <a:spcPts val="0"/>
              </a:spcAft>
              <a:buNone/>
            </a:pPr>
            <a:r>
              <a:rPr lang="en" sz="1300" b="1">
                <a:solidFill>
                  <a:srgbClr val="434343"/>
                </a:solidFill>
                <a:latin typeface="Roboto"/>
                <a:ea typeface="Roboto"/>
                <a:cs typeface="Roboto"/>
                <a:sym typeface="Roboto"/>
              </a:rPr>
              <a:t>Map projections:</a:t>
            </a:r>
            <a:r>
              <a:rPr lang="en" sz="1300">
                <a:solidFill>
                  <a:srgbClr val="434343"/>
                </a:solidFill>
                <a:latin typeface="Roboto"/>
                <a:ea typeface="Roboto"/>
                <a:cs typeface="Roboto"/>
                <a:sym typeface="Roboto"/>
              </a:rPr>
              <a:t> Ways of transforming locations on the 3-dimensional surface of the earth into 2 dimensions. Map projecions are important because </a:t>
            </a:r>
            <a:r>
              <a:rPr lang="en" sz="1300" u="sng">
                <a:solidFill>
                  <a:srgbClr val="434343"/>
                </a:solidFill>
                <a:latin typeface="Roboto"/>
                <a:ea typeface="Roboto"/>
                <a:cs typeface="Roboto"/>
                <a:sym typeface="Roboto"/>
              </a:rPr>
              <a:t>You must project your data before doing things like computing distance or area</a:t>
            </a:r>
            <a:r>
              <a:rPr lang="en" sz="1300">
                <a:solidFill>
                  <a:srgbClr val="434343"/>
                </a:solidFill>
                <a:latin typeface="Roboto"/>
                <a:ea typeface="Roboto"/>
                <a:cs typeface="Roboto"/>
                <a:sym typeface="Roboto"/>
              </a:rPr>
              <a:t>. BUT don’t forget, that the map projection you use strongly impacts the way you visualize your data and the accuracy of distance and area measurements.</a:t>
            </a:r>
            <a:endParaRPr sz="1300">
              <a:solidFill>
                <a:srgbClr val="434343"/>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bb6642763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bb6642763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other cool thing is that R can communicate qith QGIS, GRass GIS and saga, there are R packages -- listed here that allow you to run geoalgorithms outside these GIS GUI -- or graphical user interfaces -- this means that you can use R to automate point and click spatial analyses! </a:t>
            </a:r>
            <a:endParaRPr>
              <a:solidFill>
                <a:schemeClr val="dk1"/>
              </a:solidFill>
            </a:endParaRPr>
          </a:p>
          <a:p>
            <a:pPr marL="0" lvl="0" indent="0" algn="l" rtl="0">
              <a:lnSpc>
                <a:spcPct val="115000"/>
              </a:lnSpc>
              <a:spcBef>
                <a:spcPts val="1600"/>
              </a:spcBef>
              <a:spcAft>
                <a:spcPts val="1600"/>
              </a:spcAft>
              <a:buNone/>
            </a:pPr>
            <a:r>
              <a:rPr lang="en">
                <a:solidFill>
                  <a:schemeClr val="dk1"/>
                </a:solidFill>
              </a:rPr>
              <a:t>So I highly reccomend adding one of these gis guis to your open source GIS toolbox -- i’m a fan of qgis -- these are also great options if you no longer have access to arc on your personal computer but still need to use a GIS</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bb66427634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bb66427634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ab9094e82f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ab9094e82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Coming up we have assignment 5 -- which is due on sunday and as always we’ll have a coding work day on thursday when you can work on this assignment</a:t>
            </a:r>
            <a:endParaRPr/>
          </a:p>
          <a:p>
            <a:pPr marL="0" lvl="0" indent="0" algn="l" rtl="0">
              <a:spcBef>
                <a:spcPts val="0"/>
              </a:spcBef>
              <a:spcAft>
                <a:spcPts val="0"/>
              </a:spcAft>
              <a:buNone/>
            </a:pPr>
            <a:endParaRPr/>
          </a:p>
          <a:p>
            <a:pPr marL="0" lvl="0" indent="0" algn="l" rtl="0">
              <a:spcBef>
                <a:spcPts val="0"/>
              </a:spcBef>
              <a:spcAft>
                <a:spcPts val="0"/>
              </a:spcAft>
              <a:buNone/>
            </a:pPr>
            <a:r>
              <a:rPr lang="en"/>
              <a:t>Also some adjustments for the upcomming weeks -- next week I will give the lecture on mapping and cartography in R (this was previously scheaduled for week 8 in our syllabus)</a:t>
            </a:r>
            <a:endParaRPr/>
          </a:p>
          <a:p>
            <a:pPr marL="0" lvl="0" indent="0" algn="l" rtl="0">
              <a:spcBef>
                <a:spcPts val="0"/>
              </a:spcBef>
              <a:spcAft>
                <a:spcPts val="0"/>
              </a:spcAft>
              <a:buNone/>
            </a:pPr>
            <a:endParaRPr/>
          </a:p>
          <a:p>
            <a:pPr marL="0" lvl="0" indent="0" algn="l" rtl="0">
              <a:spcBef>
                <a:spcPts val="0"/>
              </a:spcBef>
              <a:spcAft>
                <a:spcPts val="0"/>
              </a:spcAft>
              <a:buNone/>
            </a:pPr>
            <a:r>
              <a:rPr lang="en"/>
              <a:t>and then Dr. Hernandez will take over for lectures over the next two weeks introducing you to Raster analysis and how to integrate R with google earth engine -- in preperation for this you should look into signing up for a google earth engine account if you don’t have one already </a:t>
            </a:r>
            <a:endParaRPr/>
          </a:p>
          <a:p>
            <a:pPr marL="0" lvl="0" indent="0" algn="l" rtl="0">
              <a:spcBef>
                <a:spcPts val="0"/>
              </a:spcBef>
              <a:spcAft>
                <a:spcPts val="0"/>
              </a:spcAft>
              <a:buNone/>
            </a:pPr>
            <a:endParaRPr/>
          </a:p>
          <a:p>
            <a:pPr marL="0" lvl="0" indent="0" algn="l" rtl="0">
              <a:spcBef>
                <a:spcPts val="0"/>
              </a:spcBef>
              <a:spcAft>
                <a:spcPts val="0"/>
              </a:spcAft>
              <a:buNone/>
            </a:pPr>
            <a:r>
              <a:rPr lang="en"/>
              <a:t>And then you will work on the second part of the class project which will be focused on mapping your data</a:t>
            </a:r>
            <a:endParaRPr/>
          </a:p>
          <a:p>
            <a:pPr marL="0" lvl="0" indent="0" algn="l" rtl="0">
              <a:spcBef>
                <a:spcPts val="0"/>
              </a:spcBef>
              <a:spcAft>
                <a:spcPts val="0"/>
              </a:spcAft>
              <a:buNone/>
            </a:pPr>
            <a:endParaRPr/>
          </a:p>
          <a:p>
            <a:pPr marL="0" lvl="0" indent="0" algn="l" rtl="0">
              <a:spcBef>
                <a:spcPts val="0"/>
              </a:spcBef>
              <a:spcAft>
                <a:spcPts val="0"/>
              </a:spcAft>
              <a:buNone/>
            </a:pPr>
            <a:r>
              <a:rPr lang="en"/>
              <a:t>-- remember the first part of this project is due tomorrow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b29b11c2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b29b11c2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instance -- a widely cited example of bias intriduced by map projections is the distortion of continents in the mercator projection - </a:t>
            </a:r>
            <a:r>
              <a:rPr lang="en" sz="1600">
                <a:solidFill>
                  <a:srgbClr val="434343"/>
                </a:solidFill>
                <a:latin typeface="Roboto"/>
                <a:ea typeface="Roboto"/>
                <a:cs typeface="Roboto"/>
                <a:sym typeface="Roboto"/>
              </a:rPr>
              <a:t>In the Mercator projection (GREEN) Greenland appears to be the size of Africa. (so here we see the mercator projection in green) -- show here</a:t>
            </a:r>
            <a:endParaRPr sz="1600">
              <a:solidFill>
                <a:srgbClr val="434343"/>
              </a:solidFill>
              <a:latin typeface="Roboto"/>
              <a:ea typeface="Roboto"/>
              <a:cs typeface="Roboto"/>
              <a:sym typeface="Roboto"/>
            </a:endParaRPr>
          </a:p>
          <a:p>
            <a:pPr marL="0" lvl="0" indent="0" algn="l" rtl="0">
              <a:spcBef>
                <a:spcPts val="0"/>
              </a:spcBef>
              <a:spcAft>
                <a:spcPts val="0"/>
              </a:spcAft>
              <a:buNone/>
            </a:pPr>
            <a:endParaRPr sz="1600">
              <a:solidFill>
                <a:srgbClr val="434343"/>
              </a:solidFill>
              <a:latin typeface="Roboto"/>
              <a:ea typeface="Roboto"/>
              <a:cs typeface="Roboto"/>
              <a:sym typeface="Roboto"/>
            </a:endParaRPr>
          </a:p>
          <a:p>
            <a:pPr marL="0" lvl="0" indent="0" algn="l" rtl="0">
              <a:spcBef>
                <a:spcPts val="0"/>
              </a:spcBef>
              <a:spcAft>
                <a:spcPts val="0"/>
              </a:spcAft>
              <a:buNone/>
            </a:pPr>
            <a:r>
              <a:rPr lang="en" sz="1600">
                <a:solidFill>
                  <a:srgbClr val="434343"/>
                </a:solidFill>
                <a:latin typeface="Roboto"/>
                <a:ea typeface="Roboto"/>
                <a:cs typeface="Roboto"/>
                <a:sym typeface="Roboto"/>
              </a:rPr>
              <a:t>But we knoe that on the globe -- Africa is about fourteen times larger than Greenland. -- we can see this size difference in the mollweide projection which is plotted on top in pink</a:t>
            </a:r>
            <a:endParaRPr sz="1600">
              <a:solidFill>
                <a:srgbClr val="434343"/>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r>
              <a:rPr lang="en"/>
              <a:t>This is noteable because if you were using the mercator projection for an analysis you would see a distortion of area measurements at a large scale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bb29b11c2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bb29b11c2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see how well you remember three common categories of map projections </a:t>
            </a:r>
            <a:endParaRPr/>
          </a:p>
          <a:p>
            <a:pPr marL="457200" lvl="0" indent="-298450" algn="l" rtl="0">
              <a:spcBef>
                <a:spcPts val="0"/>
              </a:spcBef>
              <a:spcAft>
                <a:spcPts val="0"/>
              </a:spcAft>
              <a:buSzPts val="1100"/>
              <a:buChar char="-"/>
            </a:pPr>
            <a:r>
              <a:rPr lang="en"/>
              <a:t>Properties of conformal map projections -- mercator is a conformal map projection (</a:t>
            </a:r>
            <a:r>
              <a:rPr lang="en" sz="1000">
                <a:solidFill>
                  <a:schemeClr val="dk1"/>
                </a:solidFill>
              </a:rPr>
              <a:t>Shapes and angles are accurate but area is distorted) -- preserves shape</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Equal area (Ratios between areas are the same as on the globe but shape may be distorted) -- preserves size</a:t>
            </a:r>
            <a:endParaRPr sz="1000">
              <a:solidFill>
                <a:schemeClr val="dk1"/>
              </a:solidFill>
            </a:endParaRPr>
          </a:p>
          <a:p>
            <a:pPr marL="457200" lvl="0" indent="-292100" algn="l" rtl="0">
              <a:spcBef>
                <a:spcPts val="0"/>
              </a:spcBef>
              <a:spcAft>
                <a:spcPts val="0"/>
              </a:spcAft>
              <a:buClr>
                <a:schemeClr val="dk1"/>
              </a:buClr>
              <a:buSzPts val="1000"/>
              <a:buChar char="-"/>
            </a:pPr>
            <a:r>
              <a:rPr lang="en" sz="1000">
                <a:solidFill>
                  <a:schemeClr val="dk1"/>
                </a:solidFill>
              </a:rPr>
              <a:t>Equidistant (A straight line drawn between 2 points on the map, and passing through the center of the projection, is the great-circle route and angle between the two points ) - preserves distance </a:t>
            </a:r>
            <a:endParaRPr sz="1000">
              <a:solidFill>
                <a:schemeClr val="dk1"/>
              </a:solidFill>
            </a:endParaRPr>
          </a:p>
          <a:p>
            <a:pPr marL="0" lvl="0" indent="0" algn="l" rtl="0">
              <a:spcBef>
                <a:spcPts val="0"/>
              </a:spcBef>
              <a:spcAft>
                <a:spcPts val="0"/>
              </a:spcAft>
              <a:buNone/>
            </a:pPr>
            <a:r>
              <a:rPr lang="en"/>
              <a:t>Ask class to fill these 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bac018f332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bac018f33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So we know that these broad categories of map projecttions are good at preserving shape, size, and distance -- and there are trade offs to each one you choose</a:t>
            </a:r>
            <a:endParaRPr/>
          </a:p>
          <a:p>
            <a:pPr marL="457200" lvl="0" indent="-298450" algn="l" rtl="0">
              <a:spcBef>
                <a:spcPts val="0"/>
              </a:spcBef>
              <a:spcAft>
                <a:spcPts val="0"/>
              </a:spcAft>
              <a:buSzPts val="1100"/>
              <a:buChar char="-"/>
            </a:pPr>
            <a:r>
              <a:rPr lang="en"/>
              <a:t>Your choice of map projection will always depend on the scale of your analysis -- are you visualizing small of large areas -- and the types of measurements you need to make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ac018f332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ac018f33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a:solidFill>
                  <a:srgbClr val="434343"/>
                </a:solidFill>
                <a:latin typeface="Roboto"/>
                <a:ea typeface="Roboto"/>
                <a:cs typeface="Roboto"/>
                <a:sym typeface="Roboto"/>
              </a:rPr>
              <a:t>Each projection has its own CRS which can be identified by numerous formats in R. Two common formats include:</a:t>
            </a:r>
            <a:endParaRPr sz="1400">
              <a:solidFill>
                <a:srgbClr val="43434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b="1">
                <a:solidFill>
                  <a:srgbClr val="434343"/>
                </a:solidFill>
                <a:latin typeface="Roboto"/>
                <a:ea typeface="Roboto"/>
                <a:cs typeface="Roboto"/>
                <a:sym typeface="Roboto"/>
              </a:rPr>
              <a:t>proj.4</a:t>
            </a:r>
            <a:r>
              <a:rPr lang="en" sz="1400">
                <a:solidFill>
                  <a:srgbClr val="434343"/>
                </a:solidFill>
                <a:latin typeface="Roboto"/>
                <a:ea typeface="Roboto"/>
                <a:cs typeface="Roboto"/>
                <a:sym typeface="Roboto"/>
              </a:rPr>
              <a:t> </a:t>
            </a:r>
            <a:r>
              <a:rPr lang="en" sz="1400" b="1">
                <a:solidFill>
                  <a:srgbClr val="434343"/>
                </a:solidFill>
                <a:latin typeface="Roboto"/>
                <a:ea typeface="Roboto"/>
                <a:cs typeface="Roboto"/>
                <a:sym typeface="Roboto"/>
              </a:rPr>
              <a:t>strings</a:t>
            </a:r>
            <a:r>
              <a:rPr lang="en" sz="1400">
                <a:solidFill>
                  <a:srgbClr val="434343"/>
                </a:solidFill>
                <a:latin typeface="Roboto"/>
                <a:ea typeface="Roboto"/>
                <a:cs typeface="Roboto"/>
                <a:sym typeface="Roboto"/>
              </a:rPr>
              <a:t>: a syntax used to identify a CRS by specifying its parameters including the ellipse, datum, projection units, and projection definition.</a:t>
            </a: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b="1">
                <a:solidFill>
                  <a:srgbClr val="434343"/>
                </a:solidFill>
                <a:latin typeface="Roboto"/>
                <a:ea typeface="Roboto"/>
                <a:cs typeface="Roboto"/>
                <a:sym typeface="Roboto"/>
              </a:rPr>
              <a:t>EPSG codes</a:t>
            </a:r>
            <a:r>
              <a:rPr lang="en" sz="1400">
                <a:solidFill>
                  <a:srgbClr val="434343"/>
                </a:solidFill>
                <a:latin typeface="Roboto"/>
                <a:ea typeface="Roboto"/>
                <a:cs typeface="Roboto"/>
                <a:sym typeface="Roboto"/>
              </a:rPr>
              <a:t>: 4-5 digit numbers that represent CRS definitions. </a:t>
            </a:r>
            <a:endParaRPr sz="1400">
              <a:solidFill>
                <a:srgbClr val="434343"/>
              </a:solidFill>
              <a:latin typeface="Roboto"/>
              <a:ea typeface="Roboto"/>
              <a:cs typeface="Roboto"/>
              <a:sym typeface="Roboto"/>
            </a:endParaRPr>
          </a:p>
          <a:p>
            <a:pPr marL="457200" lvl="0" indent="-317500" algn="l" rtl="0">
              <a:lnSpc>
                <a:spcPct val="115000"/>
              </a:lnSpc>
              <a:spcBef>
                <a:spcPts val="0"/>
              </a:spcBef>
              <a:spcAft>
                <a:spcPts val="0"/>
              </a:spcAft>
              <a:buClr>
                <a:srgbClr val="434343"/>
              </a:buClr>
              <a:buSzPts val="1400"/>
              <a:buFont typeface="Roboto"/>
              <a:buChar char="●"/>
            </a:pPr>
            <a:r>
              <a:rPr lang="en" sz="1400">
                <a:solidFill>
                  <a:srgbClr val="434343"/>
                </a:solidFill>
                <a:latin typeface="Roboto"/>
                <a:ea typeface="Roboto"/>
                <a:cs typeface="Roboto"/>
                <a:sym typeface="Roboto"/>
              </a:rPr>
              <a:t>Ech epsg code will have a proj 4 string but not all proj 4 strings will have an epsg code</a:t>
            </a:r>
            <a:endParaRPr sz="1400">
              <a:solidFill>
                <a:srgbClr val="434343"/>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400">
                <a:solidFill>
                  <a:srgbClr val="434343"/>
                </a:solidFill>
                <a:latin typeface="Roboto"/>
                <a:ea typeface="Roboto"/>
                <a:cs typeface="Roboto"/>
                <a:sym typeface="Roboto"/>
              </a:rPr>
              <a:t>Look up epsg codes and proj.4 strings here: </a:t>
            </a:r>
            <a:r>
              <a:rPr lang="en" sz="1400" u="sng">
                <a:solidFill>
                  <a:srgbClr val="F06292"/>
                </a:solidFill>
                <a:latin typeface="Roboto"/>
                <a:ea typeface="Roboto"/>
                <a:cs typeface="Roboto"/>
                <a:sym typeface="Roboto"/>
                <a:hlinkClick r:id="rId3">
                  <a:extLst>
                    <a:ext uri="{A12FA001-AC4F-418D-AE19-62706E023703}">
                      <ahyp:hlinkClr xmlns:ahyp="http://schemas.microsoft.com/office/drawing/2018/hyperlinkcolor" val="tx"/>
                    </a:ext>
                  </a:extLst>
                </a:hlinkClick>
              </a:rPr>
              <a:t>https://spatialreference.org/</a:t>
            </a:r>
            <a:r>
              <a:rPr lang="en" sz="1400">
                <a:solidFill>
                  <a:srgbClr val="434343"/>
                </a:solidFill>
                <a:latin typeface="Roboto"/>
                <a:ea typeface="Roboto"/>
                <a:cs typeface="Roboto"/>
                <a:sym typeface="Roboto"/>
              </a:rPr>
              <a:t>     </a:t>
            </a:r>
            <a:endParaRPr sz="14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b29b11c2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bb29b11c2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a:solidFill>
                  <a:schemeClr val="dk1"/>
                </a:solidFill>
              </a:rPr>
              <a:t>WGS84</a:t>
            </a:r>
            <a:endParaRPr b="1">
              <a:solidFill>
                <a:schemeClr val="dk1"/>
              </a:solidFill>
            </a:endParaRPr>
          </a:p>
          <a:p>
            <a:pPr marL="457200" lvl="0" indent="-298450" algn="l" rtl="0">
              <a:lnSpc>
                <a:spcPct val="115000"/>
              </a:lnSpc>
              <a:spcBef>
                <a:spcPts val="1200"/>
              </a:spcBef>
              <a:spcAft>
                <a:spcPts val="0"/>
              </a:spcAft>
              <a:buClr>
                <a:schemeClr val="dk1"/>
              </a:buClr>
              <a:buSzPts val="1100"/>
              <a:buChar char="●"/>
            </a:pPr>
            <a:r>
              <a:rPr lang="en" b="1">
                <a:solidFill>
                  <a:schemeClr val="dk1"/>
                </a:solidFill>
              </a:rPr>
              <a:t>+proj=longlat:</a:t>
            </a:r>
            <a:r>
              <a:rPr lang="en">
                <a:solidFill>
                  <a:schemeClr val="dk1"/>
                </a:solidFill>
              </a:rPr>
              <a:t> the data are in a geographic (latitude and longitude) coordinate system</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datum=NAD83:</a:t>
            </a:r>
            <a:r>
              <a:rPr lang="en">
                <a:solidFill>
                  <a:schemeClr val="dk1"/>
                </a:solidFill>
              </a:rPr>
              <a:t> the datum WGS84 (the datum refers to the 0,0 reference for the coordinate system used in the projection)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+ellps=WGS84:</a:t>
            </a:r>
            <a:r>
              <a:rPr lang="en">
                <a:solidFill>
                  <a:schemeClr val="dk1"/>
                </a:solidFill>
              </a:rPr>
              <a:t> the ellipsoid (how the earth’s roundness is calculated) is WGS84</a:t>
            </a:r>
            <a:endParaRPr>
              <a:solidFill>
                <a:schemeClr val="dk1"/>
              </a:solidFill>
            </a:endParaRPr>
          </a:p>
          <a:p>
            <a:pPr marL="0" lvl="0" indent="0" algn="l" rtl="0">
              <a:lnSpc>
                <a:spcPct val="115000"/>
              </a:lnSpc>
              <a:spcBef>
                <a:spcPts val="1200"/>
              </a:spcBef>
              <a:spcAft>
                <a:spcPts val="0"/>
              </a:spcAft>
              <a:buNone/>
            </a:pPr>
            <a:r>
              <a:rPr lang="en">
                <a:solidFill>
                  <a:schemeClr val="dk1"/>
                </a:solidFill>
              </a:rPr>
              <a:t>Note that there are no specified units above. This is because this geographic coordinate reference system is in latitude and longitude which is most often recorded in </a:t>
            </a:r>
            <a:r>
              <a:rPr lang="en" i="1">
                <a:solidFill>
                  <a:schemeClr val="dk1"/>
                </a:solidFill>
              </a:rPr>
              <a:t>Decimal Degrees</a:t>
            </a:r>
            <a:r>
              <a:rPr lang="en">
                <a:solidFill>
                  <a:schemeClr val="dk1"/>
                </a:solidFill>
              </a:rPr>
              <a:t>.</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patialreference.org/ref/epsg/4269/"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spatialreference.org/ref/epsg/295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geocompr.robinlovelace.net/intro.html#the-history-of-r-spatia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tidyverse.org/"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hyperlink" Target="https://www.r-bloggers.com/2013/10/creating-colorblind-friendly-figure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hyperlink" Target="https://colorbrewer2.org/#type=sequential&amp;scheme=BuPu&amp;n=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www.as.uky.edu/users/jcr228"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civiclaboratory.nl/2017/11/07/citizen-science-collection-of-beached-fish-tags-new-project/"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hyperlink" Target="https://antievictionmap.com/"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hyperlink" Target="https://www.qgis.org/en/sit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hyperlink" Target="https://geodacenter.github.io/" TargetMode="External"/><Relationship Id="rId5" Type="http://schemas.openxmlformats.org/officeDocument/2006/relationships/hyperlink" Target="https://sourceforge.net/projects/saga-gis/" TargetMode="External"/><Relationship Id="rId4" Type="http://schemas.openxmlformats.org/officeDocument/2006/relationships/hyperlink" Target="https://grass.osgeo.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qgis.org/en/site/"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hyperlink" Target="https://sourceforge.net/projects/saga-gis/" TargetMode="External"/><Relationship Id="rId4" Type="http://schemas.openxmlformats.org/officeDocument/2006/relationships/hyperlink" Target="https://grass.osgeo.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signup.earthengine.google.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map-projections.net/index.php"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ap-projections.net/compare.php"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map-projections.net/compare.ph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spatialreference.or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spatialreference.org/ref/epsg/4269/"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Advanced GIS</a:t>
            </a:r>
            <a:endParaRPr dirty="0"/>
          </a:p>
        </p:txBody>
      </p:sp>
      <p:sp>
        <p:nvSpPr>
          <p:cNvPr id="86" name="Google Shape;86;p13"/>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Week 5: Working </a:t>
            </a:r>
            <a:r>
              <a:rPr lang="en-US" dirty="0" err="1"/>
              <a:t>wi</a:t>
            </a:r>
            <a:r>
              <a:rPr lang="en" dirty="0"/>
              <a:t>th spatial </a:t>
            </a:r>
            <a:r>
              <a:rPr lang="en-US" dirty="0"/>
              <a:t>data</a:t>
            </a:r>
            <a:endParaRPr dirty="0"/>
          </a:p>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WGS84 Geographic Coordinate System</a:t>
            </a:r>
            <a:endParaRPr/>
          </a:p>
        </p:txBody>
      </p:sp>
      <p:sp>
        <p:nvSpPr>
          <p:cNvPr id="208" name="Google Shape;208;p29"/>
          <p:cNvSpPr txBox="1">
            <a:spLocks noGrp="1"/>
          </p:cNvSpPr>
          <p:nvPr>
            <p:ph type="body" idx="1"/>
          </p:nvPr>
        </p:nvSpPr>
        <p:spPr>
          <a:xfrm>
            <a:off x="311700" y="1077475"/>
            <a:ext cx="8520600" cy="9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epsg: 4269</a:t>
            </a:r>
            <a:endParaRPr/>
          </a:p>
          <a:p>
            <a:pPr marL="0" lvl="0" indent="0" algn="l" rtl="0">
              <a:spcBef>
                <a:spcPts val="1600"/>
              </a:spcBef>
              <a:spcAft>
                <a:spcPts val="1600"/>
              </a:spcAft>
              <a:buNone/>
            </a:pPr>
            <a:r>
              <a:rPr lang="en"/>
              <a:t>proj4string: "+proj=longlat +ellps=WGS84 +datum=NAD83 +no_defs"</a:t>
            </a:r>
            <a:endParaRPr/>
          </a:p>
        </p:txBody>
      </p:sp>
      <p:sp>
        <p:nvSpPr>
          <p:cNvPr id="209" name="Google Shape;209;p29"/>
          <p:cNvSpPr txBox="1">
            <a:spLocks noGrp="1"/>
          </p:cNvSpPr>
          <p:nvPr>
            <p:ph type="title"/>
          </p:nvPr>
        </p:nvSpPr>
        <p:spPr>
          <a:xfrm>
            <a:off x="311700" y="2315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4"/>
              </a:rPr>
              <a:t>NAD83 UTM Zone 12</a:t>
            </a:r>
            <a:endParaRPr/>
          </a:p>
        </p:txBody>
      </p:sp>
      <p:sp>
        <p:nvSpPr>
          <p:cNvPr id="210" name="Google Shape;210;p29"/>
          <p:cNvSpPr txBox="1">
            <a:spLocks noGrp="1"/>
          </p:cNvSpPr>
          <p:nvPr>
            <p:ph type="body" idx="1"/>
          </p:nvPr>
        </p:nvSpPr>
        <p:spPr>
          <a:xfrm>
            <a:off x="311700" y="2906275"/>
            <a:ext cx="8520600" cy="9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epsg: 2956</a:t>
            </a:r>
            <a:endParaRPr/>
          </a:p>
          <a:p>
            <a:pPr marL="0" lvl="0" indent="0" algn="l" rtl="0">
              <a:spcBef>
                <a:spcPts val="1600"/>
              </a:spcBef>
              <a:spcAft>
                <a:spcPts val="0"/>
              </a:spcAft>
              <a:buNone/>
            </a:pPr>
            <a:r>
              <a:rPr lang="en"/>
              <a:t>proj4string: "+proj=utm +zone=12 +ellps=GRS80 +units=m"</a:t>
            </a:r>
            <a:endParaRPr/>
          </a:p>
          <a:p>
            <a:pPr marL="0" lvl="0" indent="0" algn="l" rtl="0">
              <a:spcBef>
                <a:spcPts val="1600"/>
              </a:spcBef>
              <a:spcAft>
                <a:spcPts val="0"/>
              </a:spcAft>
              <a:buNone/>
            </a:pPr>
            <a:r>
              <a:rPr lang="en" sz="1100">
                <a:solidFill>
                  <a:srgbClr val="000000"/>
                </a:solidFill>
                <a:latin typeface="Arial"/>
                <a:ea typeface="Arial"/>
                <a:cs typeface="Arial"/>
                <a:sym typeface="Arial"/>
              </a:rPr>
              <a:t>*A good coordinate system for collecting and analyzing state level data.</a:t>
            </a:r>
            <a:endParaRPr/>
          </a:p>
          <a:p>
            <a:pPr marL="0" lvl="0" indent="0" algn="l" rtl="0">
              <a:spcBef>
                <a:spcPts val="1600"/>
              </a:spcBef>
              <a:spcAft>
                <a:spcPts val="1600"/>
              </a:spcAft>
              <a:buNone/>
            </a:pPr>
            <a:endParaRPr/>
          </a:p>
        </p:txBody>
      </p:sp>
      <p:pic>
        <p:nvPicPr>
          <p:cNvPr id="211" name="Google Shape;211;p29"/>
          <p:cNvPicPr preferRelativeResize="0"/>
          <p:nvPr/>
        </p:nvPicPr>
        <p:blipFill>
          <a:blip r:embed="rId5">
            <a:alphaModFix/>
          </a:blip>
          <a:stretch>
            <a:fillRect/>
          </a:stretch>
        </p:blipFill>
        <p:spPr>
          <a:xfrm>
            <a:off x="5671725" y="1174850"/>
            <a:ext cx="2846899" cy="2135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History of R Spatial</a:t>
            </a:r>
            <a:endParaRPr/>
          </a:p>
        </p:txBody>
      </p:sp>
      <p:sp>
        <p:nvSpPr>
          <p:cNvPr id="222" name="Google Shape;222;p3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R’s spatial ecosystem is rapidly evolving! </a:t>
            </a:r>
            <a:endParaRPr sz="1400"/>
          </a:p>
          <a:p>
            <a:pPr marL="0" lvl="0" indent="0" algn="l" rtl="0">
              <a:spcBef>
                <a:spcPts val="1600"/>
              </a:spcBef>
              <a:spcAft>
                <a:spcPts val="0"/>
              </a:spcAft>
              <a:buNone/>
            </a:pPr>
            <a:r>
              <a:rPr lang="en" sz="1400"/>
              <a:t>R Spatial packages are built for different spatial data types. </a:t>
            </a:r>
            <a:endParaRPr sz="1400"/>
          </a:p>
          <a:p>
            <a:pPr marL="457200" lvl="0" indent="-317500" algn="l" rtl="0">
              <a:spcBef>
                <a:spcPts val="1600"/>
              </a:spcBef>
              <a:spcAft>
                <a:spcPts val="0"/>
              </a:spcAft>
              <a:buSzPts val="1400"/>
              <a:buChar char="●"/>
            </a:pPr>
            <a:r>
              <a:rPr lang="en" sz="1400" b="1"/>
              <a:t>sf</a:t>
            </a:r>
            <a:r>
              <a:rPr lang="en" sz="1400"/>
              <a:t>: Vector Data. The latest iteration of an R Spatial vector package sf builds on its predecessor </a:t>
            </a:r>
            <a:r>
              <a:rPr lang="en" sz="1400" b="1"/>
              <a:t>sp</a:t>
            </a:r>
            <a:r>
              <a:rPr lang="en" sz="1400"/>
              <a:t>. </a:t>
            </a:r>
            <a:endParaRPr sz="1400"/>
          </a:p>
          <a:p>
            <a:pPr marL="457200" lvl="0" indent="-317500" algn="l" rtl="0">
              <a:spcBef>
                <a:spcPts val="0"/>
              </a:spcBef>
              <a:spcAft>
                <a:spcPts val="0"/>
              </a:spcAft>
              <a:buSzPts val="1400"/>
              <a:buChar char="●"/>
            </a:pPr>
            <a:r>
              <a:rPr lang="en" sz="1400" b="1"/>
              <a:t>raster</a:t>
            </a:r>
            <a:r>
              <a:rPr lang="en" sz="1400"/>
              <a:t>: Raster Data. The raster package is being replaced by </a:t>
            </a:r>
            <a:r>
              <a:rPr lang="en" sz="1400" b="1"/>
              <a:t>stars</a:t>
            </a:r>
            <a:r>
              <a:rPr lang="en" sz="1400"/>
              <a:t>. </a:t>
            </a:r>
            <a:endParaRPr sz="1400"/>
          </a:p>
          <a:p>
            <a:pPr marL="0" lvl="0" indent="0" algn="l" rtl="0">
              <a:spcBef>
                <a:spcPts val="1600"/>
              </a:spcBef>
              <a:spcAft>
                <a:spcPts val="0"/>
              </a:spcAft>
              <a:buNone/>
            </a:pPr>
            <a:r>
              <a:rPr lang="en" sz="1400"/>
              <a:t>This week we will focus on </a:t>
            </a:r>
            <a:r>
              <a:rPr lang="en" sz="1400" b="1"/>
              <a:t>sf</a:t>
            </a:r>
            <a:endParaRPr sz="1400" b="1"/>
          </a:p>
          <a:p>
            <a:pPr marL="0" lvl="0" indent="0" algn="l" rtl="0">
              <a:spcBef>
                <a:spcPts val="1600"/>
              </a:spcBef>
              <a:spcAft>
                <a:spcPts val="0"/>
              </a:spcAft>
              <a:buNone/>
            </a:pPr>
            <a:r>
              <a:rPr lang="en" sz="1400" b="1"/>
              <a:t>sf</a:t>
            </a:r>
            <a:r>
              <a:rPr lang="en" sz="1400"/>
              <a:t> integrates spatial data into the tidyverse! This means everything we learned about </a:t>
            </a:r>
            <a:r>
              <a:rPr lang="en" sz="1400" b="1"/>
              <a:t>dplyr</a:t>
            </a:r>
            <a:r>
              <a:rPr lang="en" sz="1400"/>
              <a:t> and </a:t>
            </a:r>
            <a:r>
              <a:rPr lang="en" sz="1400" b="1"/>
              <a:t>ggplot2</a:t>
            </a:r>
            <a:r>
              <a:rPr lang="en" sz="1400"/>
              <a:t> works with vector data in R (this was not always the case).</a:t>
            </a:r>
            <a:endParaRPr sz="1400" b="1"/>
          </a:p>
          <a:p>
            <a:pPr marL="0" lvl="0" indent="0" algn="l" rtl="0">
              <a:spcBef>
                <a:spcPts val="1600"/>
              </a:spcBef>
              <a:spcAft>
                <a:spcPts val="1600"/>
              </a:spcAft>
              <a:buNone/>
            </a:pPr>
            <a:r>
              <a:rPr lang="en" sz="1300"/>
              <a:t>Read more here: </a:t>
            </a:r>
            <a:r>
              <a:rPr lang="en" sz="1300" u="sng">
                <a:solidFill>
                  <a:schemeClr val="hlink"/>
                </a:solidFill>
                <a:hlinkClick r:id="rId3"/>
              </a:rPr>
              <a:t>https://geocompr.robinlovelace.net/intro.html#the-history-of-r-spatial</a:t>
            </a:r>
            <a:r>
              <a:rPr lang="en" sz="1300"/>
              <a:t>  </a:t>
            </a:r>
            <a:endParaRPr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Simple Features (sf)</a:t>
            </a:r>
            <a:endParaRPr/>
          </a:p>
        </p:txBody>
      </p:sp>
      <p:sp>
        <p:nvSpPr>
          <p:cNvPr id="228" name="Google Shape;228;p32"/>
          <p:cNvSpPr txBox="1">
            <a:spLocks noGrp="1"/>
          </p:cNvSpPr>
          <p:nvPr>
            <p:ph type="body" idx="1"/>
          </p:nvPr>
        </p:nvSpPr>
        <p:spPr>
          <a:xfrm>
            <a:off x="311700" y="1229875"/>
            <a:ext cx="4748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Feature</a:t>
            </a:r>
            <a:r>
              <a:rPr lang="en" sz="1400"/>
              <a:t>: what we call spatial objects in R.</a:t>
            </a:r>
            <a:endParaRPr sz="1400"/>
          </a:p>
          <a:p>
            <a:pPr marL="457200" lvl="0" indent="-317500" algn="l" rtl="0">
              <a:spcBef>
                <a:spcPts val="600"/>
              </a:spcBef>
              <a:spcAft>
                <a:spcPts val="0"/>
              </a:spcAft>
              <a:buSzPts val="1400"/>
              <a:buChar char="●"/>
            </a:pPr>
            <a:r>
              <a:rPr lang="en" sz="1400"/>
              <a:t>a thing, or an object in the world, such as a building or a tree.</a:t>
            </a:r>
            <a:endParaRPr sz="1400"/>
          </a:p>
          <a:p>
            <a:pPr marL="457200" lvl="0" indent="-317500" algn="l" rtl="0">
              <a:spcBef>
                <a:spcPts val="0"/>
              </a:spcBef>
              <a:spcAft>
                <a:spcPts val="0"/>
              </a:spcAft>
              <a:buSzPts val="1400"/>
              <a:buChar char="●"/>
            </a:pPr>
            <a:r>
              <a:rPr lang="en" sz="1400"/>
              <a:t>Set of features can form a single feature. (A forest stand can be a feature consisting of many trees)</a:t>
            </a:r>
            <a:endParaRPr sz="1400"/>
          </a:p>
          <a:p>
            <a:pPr marL="0" lvl="0" indent="0" algn="l" rtl="0">
              <a:spcBef>
                <a:spcPts val="1200"/>
              </a:spcBef>
              <a:spcAft>
                <a:spcPts val="0"/>
              </a:spcAft>
              <a:buNone/>
            </a:pPr>
            <a:r>
              <a:rPr lang="en" sz="1400"/>
              <a:t>Features have: </a:t>
            </a:r>
            <a:endParaRPr sz="1400"/>
          </a:p>
          <a:p>
            <a:pPr marL="457200" lvl="0" indent="-317500" algn="l" rtl="0">
              <a:spcBef>
                <a:spcPts val="1200"/>
              </a:spcBef>
              <a:spcAft>
                <a:spcPts val="0"/>
              </a:spcAft>
              <a:buSzPts val="1400"/>
              <a:buAutoNum type="arabicPeriod"/>
            </a:pPr>
            <a:r>
              <a:rPr lang="en" sz="1400"/>
              <a:t>a </a:t>
            </a:r>
            <a:r>
              <a:rPr lang="en" sz="1400" b="1"/>
              <a:t>geometry</a:t>
            </a:r>
            <a:r>
              <a:rPr lang="en" sz="1400"/>
              <a:t> describing where on Earth they are located</a:t>
            </a:r>
            <a:endParaRPr sz="1400"/>
          </a:p>
          <a:p>
            <a:pPr marL="457200" lvl="0" indent="-317500" algn="l" rtl="0">
              <a:spcBef>
                <a:spcPts val="0"/>
              </a:spcBef>
              <a:spcAft>
                <a:spcPts val="0"/>
              </a:spcAft>
              <a:buSzPts val="1400"/>
              <a:buAutoNum type="arabicPeriod"/>
            </a:pPr>
            <a:r>
              <a:rPr lang="en" sz="1400" b="1"/>
              <a:t>attributes</a:t>
            </a:r>
            <a:r>
              <a:rPr lang="en" sz="1400"/>
              <a:t> which describe their properties </a:t>
            </a:r>
            <a:endParaRPr sz="1400"/>
          </a:p>
          <a:p>
            <a:pPr marL="0" lvl="0" indent="0" algn="l" rtl="0">
              <a:spcBef>
                <a:spcPts val="1200"/>
              </a:spcBef>
              <a:spcAft>
                <a:spcPts val="1600"/>
              </a:spcAft>
              <a:buNone/>
            </a:pPr>
            <a:endParaRPr/>
          </a:p>
        </p:txBody>
      </p:sp>
      <p:pic>
        <p:nvPicPr>
          <p:cNvPr id="229" name="Google Shape;229;p32"/>
          <p:cNvPicPr preferRelativeResize="0"/>
          <p:nvPr/>
        </p:nvPicPr>
        <p:blipFill>
          <a:blip r:embed="rId3">
            <a:alphaModFix/>
          </a:blip>
          <a:stretch>
            <a:fillRect/>
          </a:stretch>
        </p:blipFill>
        <p:spPr>
          <a:xfrm>
            <a:off x="5074900" y="117750"/>
            <a:ext cx="3946076" cy="2925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Vector Geometries as Features</a:t>
            </a:r>
            <a:endParaRPr/>
          </a:p>
        </p:txBody>
      </p:sp>
      <p:pic>
        <p:nvPicPr>
          <p:cNvPr id="235" name="Google Shape;235;p33"/>
          <p:cNvPicPr preferRelativeResize="0"/>
          <p:nvPr/>
        </p:nvPicPr>
        <p:blipFill rotWithShape="1">
          <a:blip r:embed="rId3">
            <a:alphaModFix/>
          </a:blip>
          <a:srcRect t="20070"/>
          <a:stretch/>
        </p:blipFill>
        <p:spPr>
          <a:xfrm>
            <a:off x="311700" y="1155497"/>
            <a:ext cx="8305800" cy="3068250"/>
          </a:xfrm>
          <a:prstGeom prst="rect">
            <a:avLst/>
          </a:prstGeom>
          <a:noFill/>
          <a:ln>
            <a:noFill/>
          </a:ln>
        </p:spPr>
      </p:pic>
      <p:sp>
        <p:nvSpPr>
          <p:cNvPr id="236" name="Google Shape;236;p33"/>
          <p:cNvSpPr/>
          <p:nvPr/>
        </p:nvSpPr>
        <p:spPr>
          <a:xfrm>
            <a:off x="471750" y="1529350"/>
            <a:ext cx="1422900" cy="1133700"/>
          </a:xfrm>
          <a:prstGeom prst="roundRect">
            <a:avLst>
              <a:gd name="adj" fmla="val 16667"/>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3"/>
          <p:cNvSpPr/>
          <p:nvPr/>
        </p:nvSpPr>
        <p:spPr>
          <a:xfrm>
            <a:off x="471750" y="2672350"/>
            <a:ext cx="1483800" cy="1596300"/>
          </a:xfrm>
          <a:prstGeom prst="roundRect">
            <a:avLst>
              <a:gd name="adj" fmla="val 16667"/>
            </a:avLst>
          </a:prstGeom>
          <a:noFill/>
          <a:ln w="28575" cap="flat" cmpd="sng">
            <a:solidFill>
              <a:srgbClr val="F0629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Single Feature Geometries</a:t>
            </a:r>
            <a:endParaRPr/>
          </a:p>
        </p:txBody>
      </p:sp>
      <p:sp>
        <p:nvSpPr>
          <p:cNvPr id="243" name="Google Shape;243;p34"/>
          <p:cNvSpPr txBox="1">
            <a:spLocks noGrp="1"/>
          </p:cNvSpPr>
          <p:nvPr>
            <p:ph type="body" idx="1"/>
          </p:nvPr>
        </p:nvSpPr>
        <p:spPr>
          <a:xfrm>
            <a:off x="311700" y="11536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t>well-known text (WKT)</a:t>
            </a:r>
            <a:r>
              <a:rPr lang="en" sz="1200"/>
              <a:t>: human-readable text markup description of simple features. </a:t>
            </a:r>
            <a:endParaRPr sz="1200"/>
          </a:p>
          <a:p>
            <a:pPr marL="457200" lvl="0" indent="-304800" algn="l" rtl="0">
              <a:spcBef>
                <a:spcPts val="1200"/>
              </a:spcBef>
              <a:spcAft>
                <a:spcPts val="0"/>
              </a:spcAft>
              <a:buClr>
                <a:schemeClr val="dk2"/>
              </a:buClr>
              <a:buSzPts val="1200"/>
              <a:buFont typeface="Roboto"/>
              <a:buChar char="●"/>
            </a:pPr>
            <a:r>
              <a:rPr lang="en" sz="1200"/>
              <a:t>POINT (5 2): coordinate</a:t>
            </a:r>
            <a:endParaRPr sz="1200"/>
          </a:p>
          <a:p>
            <a:pPr marL="457200" lvl="0" indent="-304800" algn="l" rtl="0">
              <a:spcBef>
                <a:spcPts val="0"/>
              </a:spcBef>
              <a:spcAft>
                <a:spcPts val="0"/>
              </a:spcAft>
              <a:buClr>
                <a:schemeClr val="dk2"/>
              </a:buClr>
              <a:buSzPts val="1200"/>
              <a:buFont typeface="Roboto"/>
              <a:buChar char="●"/>
            </a:pPr>
            <a:r>
              <a:rPr lang="en" sz="1200"/>
              <a:t>LINESTRING (1 5, 4 4, 4 1, 2 2, 3 2): sequence of points</a:t>
            </a:r>
            <a:endParaRPr sz="1200"/>
          </a:p>
          <a:p>
            <a:pPr marL="457200" lvl="0" indent="-304800" algn="l" rtl="0">
              <a:spcBef>
                <a:spcPts val="0"/>
              </a:spcBef>
              <a:spcAft>
                <a:spcPts val="0"/>
              </a:spcAft>
              <a:buClr>
                <a:schemeClr val="dk2"/>
              </a:buClr>
              <a:buSzPts val="1200"/>
              <a:buFont typeface="Roboto"/>
              <a:buChar char="●"/>
            </a:pPr>
            <a:r>
              <a:rPr lang="en" sz="1200"/>
              <a:t>POLYGON ((1 5, 2 2, 4 1, 4 4, 1 5)): sequence of points that form a closed, non-intersecting ring</a:t>
            </a:r>
            <a:endParaRPr sz="1200"/>
          </a:p>
          <a:p>
            <a:pPr marL="0" lvl="0" indent="0" algn="l" rtl="0">
              <a:spcBef>
                <a:spcPts val="1200"/>
              </a:spcBef>
              <a:spcAft>
                <a:spcPts val="1600"/>
              </a:spcAft>
              <a:buNone/>
            </a:pPr>
            <a:endParaRPr/>
          </a:p>
        </p:txBody>
      </p:sp>
      <p:pic>
        <p:nvPicPr>
          <p:cNvPr id="244" name="Google Shape;244;p34"/>
          <p:cNvPicPr preferRelativeResize="0"/>
          <p:nvPr/>
        </p:nvPicPr>
        <p:blipFill rotWithShape="1">
          <a:blip r:embed="rId3">
            <a:alphaModFix/>
          </a:blip>
          <a:srcRect t="23913" b="16124"/>
          <a:stretch/>
        </p:blipFill>
        <p:spPr>
          <a:xfrm>
            <a:off x="1433912" y="2419350"/>
            <a:ext cx="5818976" cy="2154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 Features and Collections</a:t>
            </a:r>
            <a:endParaRPr/>
          </a:p>
        </p:txBody>
      </p:sp>
      <p:sp>
        <p:nvSpPr>
          <p:cNvPr id="250" name="Google Shape;250;p35"/>
          <p:cNvSpPr txBox="1">
            <a:spLocks noGrp="1"/>
          </p:cNvSpPr>
          <p:nvPr>
            <p:ph type="body" idx="1"/>
          </p:nvPr>
        </p:nvSpPr>
        <p:spPr>
          <a:xfrm>
            <a:off x="311700" y="10774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sf</a:t>
            </a:r>
            <a:r>
              <a:rPr lang="en" sz="1300"/>
              <a:t> allows multiple geometries to exist within a single feature. These can be the same geometries.</a:t>
            </a:r>
            <a:endParaRPr sz="1300"/>
          </a:p>
          <a:p>
            <a:pPr marL="457200" lvl="0" indent="-304800" algn="l" rtl="0">
              <a:spcBef>
                <a:spcPts val="1200"/>
              </a:spcBef>
              <a:spcAft>
                <a:spcPts val="0"/>
              </a:spcAft>
              <a:buClr>
                <a:schemeClr val="dk2"/>
              </a:buClr>
              <a:buSzPts val="1200"/>
              <a:buFont typeface="Roboto"/>
              <a:buChar char="●"/>
            </a:pPr>
            <a:r>
              <a:rPr lang="en" sz="1200"/>
              <a:t>MULTIPOINT (5 2, 1 3, 3 4, 3 2)</a:t>
            </a:r>
            <a:endParaRPr sz="1200"/>
          </a:p>
          <a:p>
            <a:pPr marL="457200" lvl="0" indent="-304800" algn="l" rtl="0">
              <a:spcBef>
                <a:spcPts val="0"/>
              </a:spcBef>
              <a:spcAft>
                <a:spcPts val="0"/>
              </a:spcAft>
              <a:buClr>
                <a:schemeClr val="dk2"/>
              </a:buClr>
              <a:buSzPts val="1200"/>
              <a:buFont typeface="Roboto"/>
              <a:buChar char="●"/>
            </a:pPr>
            <a:r>
              <a:rPr lang="en" sz="1200"/>
              <a:t>MULTILINESTRING ((1 5, 4 4, 4 1, 2 2, 3 2), (1 2, 2 4))</a:t>
            </a:r>
            <a:endParaRPr sz="1200"/>
          </a:p>
          <a:p>
            <a:pPr marL="457200" lvl="0" indent="-304800" algn="l" rtl="0">
              <a:spcBef>
                <a:spcPts val="0"/>
              </a:spcBef>
              <a:spcAft>
                <a:spcPts val="0"/>
              </a:spcAft>
              <a:buClr>
                <a:schemeClr val="dk2"/>
              </a:buClr>
              <a:buSzPts val="1200"/>
              <a:buFont typeface="Roboto"/>
              <a:buChar char="●"/>
            </a:pPr>
            <a:r>
              <a:rPr lang="en" sz="1200"/>
              <a:t>MULTIPOLYGON (((1 5, 2 2, 4 1, 4 4, 1 5), (0 2, 1 2, 1 3, 0 3, 0 2)))</a:t>
            </a:r>
            <a:endParaRPr sz="1200"/>
          </a:p>
          <a:p>
            <a:pPr marL="0" lvl="0" indent="0" algn="l" rtl="0">
              <a:spcBef>
                <a:spcPts val="1200"/>
              </a:spcBef>
              <a:spcAft>
                <a:spcPts val="0"/>
              </a:spcAft>
              <a:buNone/>
            </a:pPr>
            <a:r>
              <a:rPr lang="en" sz="1300"/>
              <a:t>Or any combination of geometries: </a:t>
            </a:r>
            <a:endParaRPr sz="1300"/>
          </a:p>
          <a:p>
            <a:pPr marL="457200" lvl="0" indent="-304800" algn="l" rtl="0">
              <a:spcBef>
                <a:spcPts val="1200"/>
              </a:spcBef>
              <a:spcAft>
                <a:spcPts val="0"/>
              </a:spcAft>
              <a:buClr>
                <a:schemeClr val="dk2"/>
              </a:buClr>
              <a:buSzPts val="1200"/>
              <a:buFont typeface="Roboto"/>
              <a:buChar char="●"/>
            </a:pPr>
            <a:r>
              <a:rPr lang="en" sz="1200"/>
              <a:t>GEOMETRYCOLLECTION (MULTIPOINT (5 2, 1 3, 3 4, 3 2), LINESTRING (1 5, 4 4, 4 1, 2 2, 3 2), MULTIPOLYGON (((1 5, 2 2, 4 1, 4 4, 1 5), (0 2, 1 2, 1 3, 0 3, 0 2))))</a:t>
            </a:r>
            <a:endParaRPr sz="1200"/>
          </a:p>
          <a:p>
            <a:pPr marL="0" lvl="0" indent="0" algn="l" rtl="0">
              <a:spcBef>
                <a:spcPts val="1200"/>
              </a:spcBef>
              <a:spcAft>
                <a:spcPts val="1600"/>
              </a:spcAft>
              <a:buNone/>
            </a:pPr>
            <a:endParaRPr sz="1200"/>
          </a:p>
        </p:txBody>
      </p:sp>
      <p:pic>
        <p:nvPicPr>
          <p:cNvPr id="251" name="Google Shape;251;p35"/>
          <p:cNvPicPr preferRelativeResize="0"/>
          <p:nvPr/>
        </p:nvPicPr>
        <p:blipFill rotWithShape="1">
          <a:blip r:embed="rId3">
            <a:alphaModFix/>
          </a:blip>
          <a:srcRect t="23912" b="17751"/>
          <a:stretch/>
        </p:blipFill>
        <p:spPr>
          <a:xfrm>
            <a:off x="342375" y="3120150"/>
            <a:ext cx="5383926" cy="1939650"/>
          </a:xfrm>
          <a:prstGeom prst="rect">
            <a:avLst/>
          </a:prstGeom>
          <a:noFill/>
          <a:ln>
            <a:noFill/>
          </a:ln>
        </p:spPr>
      </p:pic>
      <p:pic>
        <p:nvPicPr>
          <p:cNvPr id="252" name="Google Shape;252;p35"/>
          <p:cNvPicPr preferRelativeResize="0"/>
          <p:nvPr/>
        </p:nvPicPr>
        <p:blipFill rotWithShape="1">
          <a:blip r:embed="rId4">
            <a:alphaModFix/>
          </a:blip>
          <a:srcRect l="66644" t="50000"/>
          <a:stretch/>
        </p:blipFill>
        <p:spPr>
          <a:xfrm>
            <a:off x="5880300" y="3200250"/>
            <a:ext cx="2015874" cy="18670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Spatial Data Frames</a:t>
            </a:r>
            <a:endParaRPr/>
          </a:p>
        </p:txBody>
      </p:sp>
      <p:sp>
        <p:nvSpPr>
          <p:cNvPr id="258" name="Google Shape;258;p36"/>
          <p:cNvSpPr txBox="1">
            <a:spLocks noGrp="1"/>
          </p:cNvSpPr>
          <p:nvPr>
            <p:ph type="body" idx="1"/>
          </p:nvPr>
        </p:nvSpPr>
        <p:spPr>
          <a:xfrm>
            <a:off x="311700" y="11536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b="1"/>
              <a:t>Spatial data frame</a:t>
            </a:r>
            <a:r>
              <a:rPr lang="en" sz="1300"/>
              <a:t>: Combines feature geometries and attributes in one place! Geographic geometry data is stored in a special column (called ‘geom’ or ‘geometry’). The contents of this column give sf objects their spatial powers.</a:t>
            </a:r>
            <a:endParaRPr sz="2000"/>
          </a:p>
        </p:txBody>
      </p:sp>
      <p:pic>
        <p:nvPicPr>
          <p:cNvPr id="259" name="Google Shape;259;p36"/>
          <p:cNvPicPr preferRelativeResize="0"/>
          <p:nvPr/>
        </p:nvPicPr>
        <p:blipFill>
          <a:blip r:embed="rId3">
            <a:alphaModFix/>
          </a:blip>
          <a:stretch>
            <a:fillRect/>
          </a:stretch>
        </p:blipFill>
        <p:spPr>
          <a:xfrm>
            <a:off x="83700" y="1831070"/>
            <a:ext cx="9144001" cy="1555661"/>
          </a:xfrm>
          <a:prstGeom prst="rect">
            <a:avLst/>
          </a:prstGeom>
          <a:noFill/>
          <a:ln>
            <a:noFill/>
          </a:ln>
        </p:spPr>
      </p:pic>
      <p:sp>
        <p:nvSpPr>
          <p:cNvPr id="260" name="Google Shape;260;p36"/>
          <p:cNvSpPr txBox="1"/>
          <p:nvPr/>
        </p:nvSpPr>
        <p:spPr>
          <a:xfrm>
            <a:off x="182625" y="40935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1" name="Google Shape;261;p36"/>
          <p:cNvSpPr txBox="1"/>
          <p:nvPr/>
        </p:nvSpPr>
        <p:spPr>
          <a:xfrm>
            <a:off x="311700" y="3538050"/>
            <a:ext cx="8286000" cy="1140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ourier New"/>
                <a:ea typeface="Courier New"/>
                <a:cs typeface="Courier New"/>
                <a:sym typeface="Courier New"/>
              </a:rPr>
              <a:t>class(world) </a:t>
            </a:r>
            <a:r>
              <a:rPr lang="en" sz="1600">
                <a:solidFill>
                  <a:srgbClr val="274E13"/>
                </a:solidFill>
                <a:latin typeface="Courier New"/>
                <a:ea typeface="Courier New"/>
                <a:cs typeface="Courier New"/>
                <a:sym typeface="Courier New"/>
              </a:rPr>
              <a:t>#both a data.frame and a spatial feature!</a:t>
            </a:r>
            <a:endParaRPr sz="1600">
              <a:solidFill>
                <a:srgbClr val="274E13"/>
              </a:solidFill>
              <a:latin typeface="Courier New"/>
              <a:ea typeface="Courier New"/>
              <a:cs typeface="Courier New"/>
              <a:sym typeface="Courier New"/>
            </a:endParaRPr>
          </a:p>
          <a:p>
            <a:pPr marL="0" lvl="0" indent="0" algn="l" rtl="0">
              <a:lnSpc>
                <a:spcPct val="115000"/>
              </a:lnSpc>
              <a:spcBef>
                <a:spcPts val="1600"/>
              </a:spcBef>
              <a:spcAft>
                <a:spcPts val="1600"/>
              </a:spcAft>
              <a:buNone/>
            </a:pPr>
            <a:r>
              <a:rPr lang="en" sz="1600">
                <a:latin typeface="Courier New"/>
                <a:ea typeface="Courier New"/>
                <a:cs typeface="Courier New"/>
                <a:sym typeface="Courier New"/>
              </a:rPr>
              <a:t>&gt; "sf"  "data.frame"</a:t>
            </a:r>
            <a:endParaRPr sz="1600">
              <a:latin typeface="Courier New"/>
              <a:ea typeface="Courier New"/>
              <a:cs typeface="Courier New"/>
              <a:sym typeface="Courier New"/>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3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Spatial Data Frames</a:t>
            </a:r>
            <a:endParaRPr/>
          </a:p>
        </p:txBody>
      </p:sp>
      <p:sp>
        <p:nvSpPr>
          <p:cNvPr id="267" name="Google Shape;267;p3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Everything we know about data.frames applies to spatial data.frames</a:t>
            </a:r>
            <a:endParaRPr sz="1400"/>
          </a:p>
          <a:p>
            <a:pPr marL="457200" lvl="0" indent="-317500" algn="l" rtl="0">
              <a:spcBef>
                <a:spcPts val="1600"/>
              </a:spcBef>
              <a:spcAft>
                <a:spcPts val="0"/>
              </a:spcAft>
              <a:buClr>
                <a:schemeClr val="dk2"/>
              </a:buClr>
              <a:buSzPts val="1400"/>
              <a:buFont typeface="Arial"/>
              <a:buChar char="●"/>
            </a:pPr>
            <a:r>
              <a:rPr lang="en" sz="1400" b="1"/>
              <a:t>sf</a:t>
            </a:r>
            <a:r>
              <a:rPr lang="en" sz="1400"/>
              <a:t> objects can be treated as data.frames in most operations</a:t>
            </a:r>
            <a:endParaRPr sz="1400"/>
          </a:p>
          <a:p>
            <a:pPr marL="457200" lvl="0" indent="-317500" algn="l" rtl="0">
              <a:spcBef>
                <a:spcPts val="0"/>
              </a:spcBef>
              <a:spcAft>
                <a:spcPts val="0"/>
              </a:spcAft>
              <a:buClr>
                <a:schemeClr val="dk2"/>
              </a:buClr>
              <a:buSzPts val="1400"/>
              <a:buFont typeface="Arial"/>
              <a:buChar char="●"/>
            </a:pPr>
            <a:r>
              <a:rPr lang="en" sz="1400" b="1"/>
              <a:t>sf</a:t>
            </a:r>
            <a:r>
              <a:rPr lang="en" sz="1400"/>
              <a:t> functions can be combined using </a:t>
            </a:r>
            <a:r>
              <a:rPr lang="en" sz="1400" b="1"/>
              <a:t>%&gt;%</a:t>
            </a:r>
            <a:r>
              <a:rPr lang="en" sz="1400"/>
              <a:t> operator and with the</a:t>
            </a:r>
            <a:r>
              <a:rPr lang="en" sz="1400">
                <a:uFill>
                  <a:noFill/>
                </a:uFill>
                <a:hlinkClick r:id="rId3"/>
              </a:rPr>
              <a:t> </a:t>
            </a:r>
            <a:r>
              <a:rPr lang="en" sz="1400" b="1"/>
              <a:t>tidyverse</a:t>
            </a:r>
            <a:r>
              <a:rPr lang="en" sz="1400"/>
              <a:t> collection of R packages.</a:t>
            </a:r>
            <a:endParaRPr sz="1400"/>
          </a:p>
          <a:p>
            <a:pPr marL="0" lvl="0" indent="0" algn="l" rtl="0">
              <a:spcBef>
                <a:spcPts val="1200"/>
              </a:spcBef>
              <a:spcAft>
                <a:spcPts val="0"/>
              </a:spcAft>
              <a:buNone/>
            </a:pPr>
            <a:r>
              <a:rPr lang="en" sz="1400"/>
              <a:t>The geometry column of sf objects is </a:t>
            </a:r>
            <a:r>
              <a:rPr lang="en" sz="1400" b="1"/>
              <a:t>sticky</a:t>
            </a:r>
            <a:r>
              <a:rPr lang="en" sz="1400"/>
              <a:t>. This column is kept through all spatial data.frame transformations unless the user deliberately removes it!</a:t>
            </a:r>
            <a:endParaRPr sz="1400"/>
          </a:p>
          <a:p>
            <a:pPr marL="0" lvl="0" indent="0" algn="l" rtl="0">
              <a:spcBef>
                <a:spcPts val="1600"/>
              </a:spcBef>
              <a:spcAft>
                <a:spcPts val="1600"/>
              </a:spcAft>
              <a:buNone/>
            </a:pPr>
            <a:endParaRPr sz="1400"/>
          </a:p>
        </p:txBody>
      </p:sp>
      <p:sp>
        <p:nvSpPr>
          <p:cNvPr id="268" name="Google Shape;268;p37"/>
          <p:cNvSpPr txBox="1"/>
          <p:nvPr/>
        </p:nvSpPr>
        <p:spPr>
          <a:xfrm>
            <a:off x="311700" y="3004650"/>
            <a:ext cx="8286000" cy="1140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latin typeface="Courier New"/>
                <a:ea typeface="Courier New"/>
                <a:cs typeface="Courier New"/>
                <a:sym typeface="Courier New"/>
              </a:rPr>
              <a:t>world %&gt;% filter(region_un == "Africa") %&gt;% class() </a:t>
            </a:r>
            <a:endParaRPr sz="1600">
              <a:solidFill>
                <a:srgbClr val="274E13"/>
              </a:solidFill>
              <a:latin typeface="Courier New"/>
              <a:ea typeface="Courier New"/>
              <a:cs typeface="Courier New"/>
              <a:sym typeface="Courier New"/>
            </a:endParaRPr>
          </a:p>
          <a:p>
            <a:pPr marL="0" lvl="0" indent="0" algn="l" rtl="0">
              <a:lnSpc>
                <a:spcPct val="115000"/>
              </a:lnSpc>
              <a:spcBef>
                <a:spcPts val="1600"/>
              </a:spcBef>
              <a:spcAft>
                <a:spcPts val="1600"/>
              </a:spcAft>
              <a:buNone/>
            </a:pPr>
            <a:r>
              <a:rPr lang="en" sz="1600">
                <a:latin typeface="Courier New"/>
                <a:ea typeface="Courier New"/>
                <a:cs typeface="Courier New"/>
                <a:sym typeface="Courier New"/>
              </a:rPr>
              <a:t>&gt; "sf"  "data.frame"</a:t>
            </a:r>
            <a:endParaRPr sz="1600">
              <a:latin typeface="Courier New"/>
              <a:ea typeface="Courier New"/>
              <a:cs typeface="Courier New"/>
              <a:sym typeface="Courier New"/>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sf functions</a:t>
            </a:r>
            <a:endParaRPr/>
          </a:p>
        </p:txBody>
      </p:sp>
      <p:sp>
        <p:nvSpPr>
          <p:cNvPr id="274" name="Google Shape;274;p38"/>
          <p:cNvSpPr txBox="1">
            <a:spLocks noGrp="1"/>
          </p:cNvSpPr>
          <p:nvPr>
            <p:ph type="body" idx="1"/>
          </p:nvPr>
        </p:nvSpPr>
        <p:spPr>
          <a:xfrm>
            <a:off x="311700" y="10774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All functions and methods in </a:t>
            </a:r>
            <a:r>
              <a:rPr lang="en" sz="1300" b="1"/>
              <a:t>sf</a:t>
            </a:r>
            <a:r>
              <a:rPr lang="en" sz="1300"/>
              <a:t> that operate on spatial data are prefixed by </a:t>
            </a:r>
            <a:r>
              <a:rPr lang="en" sz="1300" b="1"/>
              <a:t>“st_”</a:t>
            </a:r>
            <a:r>
              <a:rPr lang="en" sz="1300"/>
              <a:t>, this makes them easily findable by command-line completion. </a:t>
            </a:r>
            <a:endParaRPr sz="1300"/>
          </a:p>
          <a:p>
            <a:pPr marL="0" lvl="0" indent="0" algn="l" rtl="0">
              <a:spcBef>
                <a:spcPts val="1200"/>
              </a:spcBef>
              <a:spcAft>
                <a:spcPts val="1200"/>
              </a:spcAft>
              <a:buNone/>
            </a:pPr>
            <a:endParaRPr sz="1100">
              <a:solidFill>
                <a:srgbClr val="000000"/>
              </a:solidFill>
              <a:latin typeface="Arial"/>
              <a:ea typeface="Arial"/>
              <a:cs typeface="Arial"/>
              <a:sym typeface="Arial"/>
            </a:endParaRPr>
          </a:p>
        </p:txBody>
      </p:sp>
      <p:sp>
        <p:nvSpPr>
          <p:cNvPr id="275" name="Google Shape;275;p38"/>
          <p:cNvSpPr txBox="1"/>
          <p:nvPr/>
        </p:nvSpPr>
        <p:spPr>
          <a:xfrm>
            <a:off x="403275" y="1719000"/>
            <a:ext cx="8377200" cy="2982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8761D"/>
                </a:solidFill>
                <a:latin typeface="Courier New"/>
                <a:ea typeface="Courier New"/>
                <a:cs typeface="Courier New"/>
                <a:sym typeface="Courier New"/>
              </a:rPr>
              <a:t>#find a polygon centroid</a:t>
            </a:r>
            <a:endParaRPr sz="1600">
              <a:solidFill>
                <a:schemeClr val="dk2"/>
              </a:solidFill>
              <a:latin typeface="Courier New"/>
              <a:ea typeface="Courier New"/>
              <a:cs typeface="Courier New"/>
              <a:sym typeface="Courier New"/>
            </a:endParaRPr>
          </a:p>
          <a:p>
            <a:pPr marL="0" lvl="0" indent="0" algn="l" rtl="0">
              <a:lnSpc>
                <a:spcPct val="115000"/>
              </a:lnSpc>
              <a:spcBef>
                <a:spcPts val="1600"/>
              </a:spcBef>
              <a:spcAft>
                <a:spcPts val="0"/>
              </a:spcAft>
              <a:buNone/>
            </a:pPr>
            <a:r>
              <a:rPr lang="en" sz="1600">
                <a:latin typeface="Courier New"/>
                <a:ea typeface="Courier New"/>
                <a:cs typeface="Courier New"/>
                <a:sym typeface="Courier New"/>
              </a:rPr>
              <a:t>st_centroid()</a:t>
            </a:r>
            <a:endParaRPr sz="1600">
              <a:latin typeface="Courier New"/>
              <a:ea typeface="Courier New"/>
              <a:cs typeface="Courier New"/>
              <a:sym typeface="Courier New"/>
            </a:endParaRPr>
          </a:p>
          <a:p>
            <a:pPr marL="0" lvl="0" indent="0" algn="l" rtl="0">
              <a:lnSpc>
                <a:spcPct val="115000"/>
              </a:lnSpc>
              <a:spcBef>
                <a:spcPts val="1600"/>
              </a:spcBef>
              <a:spcAft>
                <a:spcPts val="0"/>
              </a:spcAft>
              <a:buNone/>
            </a:pPr>
            <a:r>
              <a:rPr lang="en" sz="1600">
                <a:solidFill>
                  <a:srgbClr val="38761D"/>
                </a:solidFill>
                <a:latin typeface="Courier New"/>
                <a:ea typeface="Courier New"/>
                <a:cs typeface="Courier New"/>
                <a:sym typeface="Courier New"/>
              </a:rPr>
              <a:t>#calculate polygon area</a:t>
            </a:r>
            <a:endParaRPr sz="1600">
              <a:solidFill>
                <a:srgbClr val="38761D"/>
              </a:solidFill>
              <a:latin typeface="Courier New"/>
              <a:ea typeface="Courier New"/>
              <a:cs typeface="Courier New"/>
              <a:sym typeface="Courier New"/>
            </a:endParaRPr>
          </a:p>
          <a:p>
            <a:pPr marL="0" lvl="0" indent="0" algn="l" rtl="0">
              <a:lnSpc>
                <a:spcPct val="115000"/>
              </a:lnSpc>
              <a:spcBef>
                <a:spcPts val="1600"/>
              </a:spcBef>
              <a:spcAft>
                <a:spcPts val="0"/>
              </a:spcAft>
              <a:buNone/>
            </a:pPr>
            <a:r>
              <a:rPr lang="en" sz="1600">
                <a:latin typeface="Courier New"/>
                <a:ea typeface="Courier New"/>
                <a:cs typeface="Courier New"/>
                <a:sym typeface="Courier New"/>
              </a:rPr>
              <a:t>st_area()</a:t>
            </a:r>
            <a:endParaRPr sz="1600">
              <a:latin typeface="Courier New"/>
              <a:ea typeface="Courier New"/>
              <a:cs typeface="Courier New"/>
              <a:sym typeface="Courier New"/>
            </a:endParaRPr>
          </a:p>
          <a:p>
            <a:pPr marL="0" lvl="0" indent="0" algn="l" rtl="0">
              <a:lnSpc>
                <a:spcPct val="115000"/>
              </a:lnSpc>
              <a:spcBef>
                <a:spcPts val="1600"/>
              </a:spcBef>
              <a:spcAft>
                <a:spcPts val="0"/>
              </a:spcAft>
              <a:buNone/>
            </a:pPr>
            <a:r>
              <a:rPr lang="en" sz="1600">
                <a:solidFill>
                  <a:srgbClr val="38761D"/>
                </a:solidFill>
                <a:latin typeface="Courier New"/>
                <a:ea typeface="Courier New"/>
                <a:cs typeface="Courier New"/>
                <a:sym typeface="Courier New"/>
              </a:rPr>
              <a:t>#find the distance between points</a:t>
            </a:r>
            <a:endParaRPr sz="1600">
              <a:latin typeface="Courier New"/>
              <a:ea typeface="Courier New"/>
              <a:cs typeface="Courier New"/>
              <a:sym typeface="Courier New"/>
            </a:endParaRPr>
          </a:p>
          <a:p>
            <a:pPr marL="0" lvl="0" indent="0" algn="l" rtl="0">
              <a:lnSpc>
                <a:spcPct val="115000"/>
              </a:lnSpc>
              <a:spcBef>
                <a:spcPts val="1600"/>
              </a:spcBef>
              <a:spcAft>
                <a:spcPts val="1600"/>
              </a:spcAft>
              <a:buNone/>
            </a:pPr>
            <a:r>
              <a:rPr lang="en" sz="1600">
                <a:latin typeface="Courier New"/>
                <a:ea typeface="Courier New"/>
                <a:cs typeface="Courier New"/>
                <a:sym typeface="Courier New"/>
              </a:rPr>
              <a:t>st_distance()</a:t>
            </a:r>
            <a:endParaRPr sz="1600">
              <a:latin typeface="Courier New"/>
              <a:ea typeface="Courier New"/>
              <a:cs typeface="Courier New"/>
              <a:sym typeface="Courier Ne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Outline</a:t>
            </a:r>
            <a:endParaRPr dirty="0"/>
          </a:p>
        </p:txBody>
      </p:sp>
      <p:sp>
        <p:nvSpPr>
          <p:cNvPr id="92" name="Google Shape;92;p1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Review: projections</a:t>
            </a:r>
            <a:endParaRPr dirty="0"/>
          </a:p>
          <a:p>
            <a:pPr marL="457200" lvl="0" indent="-342900" algn="l" rtl="0">
              <a:spcBef>
                <a:spcPts val="0"/>
              </a:spcBef>
              <a:spcAft>
                <a:spcPts val="0"/>
              </a:spcAft>
              <a:buSzPts val="1800"/>
              <a:buChar char="●"/>
            </a:pPr>
            <a:r>
              <a:rPr lang="en" dirty="0"/>
              <a:t>Spatial Data in R</a:t>
            </a:r>
            <a:endParaRPr dirty="0"/>
          </a:p>
          <a:p>
            <a:pPr marL="914400" lvl="1" indent="-317500" algn="l" rtl="0">
              <a:spcBef>
                <a:spcPts val="0"/>
              </a:spcBef>
              <a:spcAft>
                <a:spcPts val="0"/>
              </a:spcAft>
              <a:buSzPts val="1400"/>
              <a:buChar char="○"/>
            </a:pPr>
            <a:r>
              <a:rPr lang="en" dirty="0"/>
              <a:t>sf package</a:t>
            </a:r>
            <a:endParaRPr dirty="0"/>
          </a:p>
          <a:p>
            <a:pPr marL="457200" lvl="0" indent="-342900" algn="l" rtl="0">
              <a:spcBef>
                <a:spcPts val="0"/>
              </a:spcBef>
              <a:spcAft>
                <a:spcPts val="0"/>
              </a:spcAft>
              <a:buSzPts val="1800"/>
              <a:buChar char="●"/>
            </a:pPr>
            <a:r>
              <a:rPr lang="en" dirty="0"/>
              <a:t>(Brief) Intro to mapping using ggplot2</a:t>
            </a:r>
            <a:endParaRPr dirty="0"/>
          </a:p>
          <a:p>
            <a:pPr marL="457200" lvl="0" indent="-342900" algn="l" rtl="0">
              <a:spcBef>
                <a:spcPts val="0"/>
              </a:spcBef>
              <a:spcAft>
                <a:spcPts val="0"/>
              </a:spcAft>
              <a:buSzPts val="1800"/>
              <a:buChar char="●"/>
            </a:pPr>
            <a:r>
              <a:rPr lang="en" dirty="0"/>
              <a:t>Other options for open source GIS besides R/QGIS</a:t>
            </a:r>
            <a:endParaRPr dirty="0"/>
          </a:p>
          <a:p>
            <a:pPr marL="914400" lvl="1" indent="-317500" algn="l" rtl="0">
              <a:spcBef>
                <a:spcPts val="0"/>
              </a:spcBef>
              <a:spcAft>
                <a:spcPts val="0"/>
              </a:spcAft>
              <a:buSzPts val="1400"/>
              <a:buChar char="○"/>
            </a:pPr>
            <a:r>
              <a:rPr lang="en" dirty="0"/>
              <a:t>Grass GIS</a:t>
            </a:r>
            <a:endParaRPr dirty="0"/>
          </a:p>
          <a:p>
            <a:pPr marL="914400" lvl="1" indent="-317500" algn="l" rtl="0">
              <a:spcBef>
                <a:spcPts val="0"/>
              </a:spcBef>
              <a:spcAft>
                <a:spcPts val="0"/>
              </a:spcAft>
              <a:buSzPts val="1400"/>
              <a:buChar char="○"/>
            </a:pPr>
            <a:r>
              <a:rPr lang="en" dirty="0"/>
              <a:t>SAGA</a:t>
            </a:r>
            <a:endParaRPr dirty="0"/>
          </a:p>
          <a:p>
            <a:pPr marL="914400" lvl="1" indent="-317500" algn="l" rtl="0">
              <a:spcBef>
                <a:spcPts val="0"/>
              </a:spcBef>
              <a:spcAft>
                <a:spcPts val="0"/>
              </a:spcAft>
              <a:buSzPts val="1400"/>
              <a:buChar char="○"/>
            </a:pPr>
            <a:r>
              <a:rPr lang="en" dirty="0"/>
              <a:t>GEODA </a:t>
            </a:r>
            <a:endParaRPr dirty="0"/>
          </a:p>
          <a:p>
            <a:pPr marL="0" lvl="0" indent="0" algn="l" rtl="0">
              <a:spcBef>
                <a:spcPts val="1600"/>
              </a:spcBef>
              <a:spcAft>
                <a:spcPts val="160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Maps in R!</a:t>
            </a:r>
            <a:endParaRPr/>
          </a:p>
        </p:txBody>
      </p:sp>
      <p:sp>
        <p:nvSpPr>
          <p:cNvPr id="286" name="Google Shape;286;p40"/>
          <p:cNvSpPr txBox="1">
            <a:spLocks noGrp="1"/>
          </p:cNvSpPr>
          <p:nvPr>
            <p:ph type="body" idx="1"/>
          </p:nvPr>
        </p:nvSpPr>
        <p:spPr>
          <a:xfrm>
            <a:off x="311700" y="11536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The plot function in base R is the simplest way to map spatial data </a:t>
            </a:r>
            <a:endParaRPr sz="1300">
              <a:solidFill>
                <a:srgbClr val="000000"/>
              </a:solidFill>
            </a:endParaRPr>
          </a:p>
          <a:p>
            <a:pPr marL="0" lvl="0" indent="0" algn="l" rtl="0">
              <a:spcBef>
                <a:spcPts val="1200"/>
              </a:spcBef>
              <a:spcAft>
                <a:spcPts val="1600"/>
              </a:spcAft>
              <a:buNone/>
            </a:pPr>
            <a:endParaRPr/>
          </a:p>
        </p:txBody>
      </p:sp>
      <p:pic>
        <p:nvPicPr>
          <p:cNvPr id="287" name="Google Shape;287;p40"/>
          <p:cNvPicPr preferRelativeResize="0"/>
          <p:nvPr/>
        </p:nvPicPr>
        <p:blipFill>
          <a:blip r:embed="rId3">
            <a:alphaModFix/>
          </a:blip>
          <a:stretch>
            <a:fillRect/>
          </a:stretch>
        </p:blipFill>
        <p:spPr>
          <a:xfrm>
            <a:off x="1967338" y="1585550"/>
            <a:ext cx="5009387" cy="34817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ourier New"/>
                <a:ea typeface="Courier New"/>
                <a:cs typeface="Courier New"/>
                <a:sym typeface="Courier New"/>
              </a:rPr>
              <a:t>plot(world[,”pop”])</a:t>
            </a:r>
            <a:endParaRPr>
              <a:latin typeface="Courier New"/>
              <a:ea typeface="Courier New"/>
              <a:cs typeface="Courier New"/>
              <a:sym typeface="Courier New"/>
            </a:endParaRPr>
          </a:p>
        </p:txBody>
      </p:sp>
      <p:pic>
        <p:nvPicPr>
          <p:cNvPr id="293" name="Google Shape;293;p41"/>
          <p:cNvPicPr preferRelativeResize="0"/>
          <p:nvPr/>
        </p:nvPicPr>
        <p:blipFill>
          <a:blip r:embed="rId3">
            <a:alphaModFix/>
          </a:blip>
          <a:stretch>
            <a:fillRect/>
          </a:stretch>
        </p:blipFill>
        <p:spPr>
          <a:xfrm>
            <a:off x="1448064" y="1246400"/>
            <a:ext cx="5809837" cy="3585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using ggplot2</a:t>
            </a:r>
            <a:endParaRPr/>
          </a:p>
        </p:txBody>
      </p:sp>
      <p:sp>
        <p:nvSpPr>
          <p:cNvPr id="299" name="Google Shape;299;p4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geom_sf(): ggplot layer for plotting spatial data</a:t>
            </a:r>
            <a:endParaRPr/>
          </a:p>
          <a:p>
            <a:pPr marL="0" lvl="0" indent="0" algn="l" rtl="0">
              <a:spcBef>
                <a:spcPts val="1600"/>
              </a:spcBef>
              <a:spcAft>
                <a:spcPts val="0"/>
              </a:spcAft>
              <a:buNone/>
            </a:pPr>
            <a:endParaRPr/>
          </a:p>
          <a:p>
            <a:pPr marL="0" lvl="0" indent="0" algn="l" rtl="0">
              <a:spcBef>
                <a:spcPts val="1200"/>
              </a:spcBef>
              <a:spcAft>
                <a:spcPts val="1600"/>
              </a:spcAft>
              <a:buNone/>
            </a:pPr>
            <a:endParaRPr/>
          </a:p>
        </p:txBody>
      </p:sp>
      <p:sp>
        <p:nvSpPr>
          <p:cNvPr id="300" name="Google Shape;300;p42"/>
          <p:cNvSpPr txBox="1"/>
          <p:nvPr/>
        </p:nvSpPr>
        <p:spPr>
          <a:xfrm>
            <a:off x="403275" y="1719000"/>
            <a:ext cx="4755600" cy="1948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8761D"/>
                </a:solidFill>
                <a:latin typeface="Courier New"/>
                <a:ea typeface="Courier New"/>
                <a:cs typeface="Courier New"/>
                <a:sym typeface="Courier New"/>
              </a:rPr>
              <a:t>#use ggplot to make a map of Africa</a:t>
            </a:r>
            <a:endParaRPr sz="1600">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world %&gt;%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filter(region_un == "Africa") %&gt;% ggplot()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geom_sf()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theme_bw()</a:t>
            </a:r>
            <a:endParaRPr sz="1600">
              <a:solidFill>
                <a:schemeClr val="dk2"/>
              </a:solidFill>
              <a:latin typeface="Courier New"/>
              <a:ea typeface="Courier New"/>
              <a:cs typeface="Courier New"/>
              <a:sym typeface="Courier New"/>
            </a:endParaRPr>
          </a:p>
        </p:txBody>
      </p:sp>
      <p:pic>
        <p:nvPicPr>
          <p:cNvPr id="301" name="Google Shape;301;p42"/>
          <p:cNvPicPr preferRelativeResize="0"/>
          <p:nvPr/>
        </p:nvPicPr>
        <p:blipFill rotWithShape="1">
          <a:blip r:embed="rId3">
            <a:alphaModFix/>
          </a:blip>
          <a:srcRect l="21799" r="22533"/>
          <a:stretch/>
        </p:blipFill>
        <p:spPr>
          <a:xfrm>
            <a:off x="5387000" y="1192800"/>
            <a:ext cx="3606399" cy="36387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Plotting Attribute Data</a:t>
            </a:r>
            <a:endParaRPr/>
          </a:p>
        </p:txBody>
      </p:sp>
      <p:sp>
        <p:nvSpPr>
          <p:cNvPr id="307" name="Google Shape;307;p43"/>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200"/>
              </a:spcBef>
              <a:spcAft>
                <a:spcPts val="1600"/>
              </a:spcAft>
              <a:buNone/>
            </a:pPr>
            <a:endParaRPr/>
          </a:p>
        </p:txBody>
      </p:sp>
      <p:sp>
        <p:nvSpPr>
          <p:cNvPr id="308" name="Google Shape;308;p43"/>
          <p:cNvSpPr txBox="1"/>
          <p:nvPr/>
        </p:nvSpPr>
        <p:spPr>
          <a:xfrm>
            <a:off x="403275" y="1261800"/>
            <a:ext cx="4755600" cy="21672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8761D"/>
                </a:solidFill>
                <a:latin typeface="Courier New"/>
                <a:ea typeface="Courier New"/>
                <a:cs typeface="Courier New"/>
                <a:sym typeface="Courier New"/>
              </a:rPr>
              <a:t>#plot population as a function of region size in Africa</a:t>
            </a:r>
            <a:endParaRPr sz="1600">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world %&gt;%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filter(region_un == "Africa") %&gt;% ggplot()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geom_point(</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aes(x=area_km2, y=pop))</a:t>
            </a:r>
            <a:endParaRPr sz="1600">
              <a:solidFill>
                <a:schemeClr val="dk2"/>
              </a:solidFill>
              <a:latin typeface="Courier New"/>
              <a:ea typeface="Courier New"/>
              <a:cs typeface="Courier New"/>
              <a:sym typeface="Courier New"/>
            </a:endParaRPr>
          </a:p>
        </p:txBody>
      </p:sp>
      <p:pic>
        <p:nvPicPr>
          <p:cNvPr id="309" name="Google Shape;309;p43"/>
          <p:cNvPicPr preferRelativeResize="0"/>
          <p:nvPr/>
        </p:nvPicPr>
        <p:blipFill>
          <a:blip r:embed="rId3">
            <a:alphaModFix/>
          </a:blip>
          <a:stretch>
            <a:fillRect/>
          </a:stretch>
        </p:blipFill>
        <p:spPr>
          <a:xfrm>
            <a:off x="5158873" y="1782900"/>
            <a:ext cx="3946401" cy="2880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using ggplot2</a:t>
            </a:r>
            <a:endParaRPr/>
          </a:p>
        </p:txBody>
      </p:sp>
      <p:sp>
        <p:nvSpPr>
          <p:cNvPr id="315" name="Google Shape;315;p4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geom_sf(): ggplot layer for plotting spatial data</a:t>
            </a:r>
            <a:endParaRPr/>
          </a:p>
          <a:p>
            <a:pPr marL="0" lvl="0" indent="0" algn="l" rtl="0">
              <a:spcBef>
                <a:spcPts val="1600"/>
              </a:spcBef>
              <a:spcAft>
                <a:spcPts val="0"/>
              </a:spcAft>
              <a:buNone/>
            </a:pPr>
            <a:endParaRPr/>
          </a:p>
          <a:p>
            <a:pPr marL="0" lvl="0" indent="0" algn="l" rtl="0">
              <a:spcBef>
                <a:spcPts val="1200"/>
              </a:spcBef>
              <a:spcAft>
                <a:spcPts val="1600"/>
              </a:spcAft>
              <a:buNone/>
            </a:pPr>
            <a:endParaRPr/>
          </a:p>
        </p:txBody>
      </p:sp>
      <p:sp>
        <p:nvSpPr>
          <p:cNvPr id="316" name="Google Shape;316;p44"/>
          <p:cNvSpPr txBox="1"/>
          <p:nvPr/>
        </p:nvSpPr>
        <p:spPr>
          <a:xfrm>
            <a:off x="403275" y="1719000"/>
            <a:ext cx="4755600" cy="21234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8761D"/>
                </a:solidFill>
                <a:latin typeface="Courier New"/>
                <a:ea typeface="Courier New"/>
                <a:cs typeface="Courier New"/>
                <a:sym typeface="Courier New"/>
              </a:rPr>
              <a:t>#use ggplot to make a map of population in Africa</a:t>
            </a:r>
            <a:endParaRPr sz="1600">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world %&gt;%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filter(region_un == "Africa") %&gt;% ggplot()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geom_sf(aes(fill = pop))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theme_bw()</a:t>
            </a:r>
            <a:endParaRPr sz="1600">
              <a:solidFill>
                <a:schemeClr val="dk2"/>
              </a:solidFill>
              <a:latin typeface="Courier New"/>
              <a:ea typeface="Courier New"/>
              <a:cs typeface="Courier New"/>
              <a:sym typeface="Courier New"/>
            </a:endParaRPr>
          </a:p>
        </p:txBody>
      </p:sp>
      <p:pic>
        <p:nvPicPr>
          <p:cNvPr id="317" name="Google Shape;317;p44"/>
          <p:cNvPicPr preferRelativeResize="0"/>
          <p:nvPr/>
        </p:nvPicPr>
        <p:blipFill rotWithShape="1">
          <a:blip r:embed="rId3">
            <a:alphaModFix/>
          </a:blip>
          <a:srcRect l="21799" r="22533"/>
          <a:stretch/>
        </p:blipFill>
        <p:spPr>
          <a:xfrm>
            <a:off x="5387000" y="1192800"/>
            <a:ext cx="3606399" cy="3638751"/>
          </a:xfrm>
          <a:prstGeom prst="rect">
            <a:avLst/>
          </a:prstGeom>
          <a:noFill/>
          <a:ln>
            <a:noFill/>
          </a:ln>
        </p:spPr>
      </p:pic>
      <p:pic>
        <p:nvPicPr>
          <p:cNvPr id="318" name="Google Shape;318;p44"/>
          <p:cNvPicPr preferRelativeResize="0"/>
          <p:nvPr/>
        </p:nvPicPr>
        <p:blipFill rotWithShape="1">
          <a:blip r:embed="rId4">
            <a:alphaModFix/>
          </a:blip>
          <a:srcRect l="17144" r="18451"/>
          <a:stretch/>
        </p:blipFill>
        <p:spPr>
          <a:xfrm>
            <a:off x="5425150" y="1229875"/>
            <a:ext cx="3568251" cy="363875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Choropleth Maps</a:t>
            </a:r>
            <a:endParaRPr/>
          </a:p>
        </p:txBody>
      </p:sp>
      <p:sp>
        <p:nvSpPr>
          <p:cNvPr id="324" name="Google Shape;324;p45"/>
          <p:cNvSpPr txBox="1">
            <a:spLocks noGrp="1"/>
          </p:cNvSpPr>
          <p:nvPr>
            <p:ph type="body" idx="1"/>
          </p:nvPr>
        </p:nvSpPr>
        <p:spPr>
          <a:xfrm>
            <a:off x="311700" y="10774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b="1"/>
              <a:t>Choropleth maps</a:t>
            </a:r>
            <a:r>
              <a:rPr lang="en" sz="1500"/>
              <a:t>: thematic maps where areas are shaded or filled to represent different values</a:t>
            </a:r>
            <a:endParaRPr sz="1500"/>
          </a:p>
          <a:p>
            <a:pPr marL="457200" lvl="0" indent="-323850" algn="l" rtl="0">
              <a:spcBef>
                <a:spcPts val="1200"/>
              </a:spcBef>
              <a:spcAft>
                <a:spcPts val="0"/>
              </a:spcAft>
              <a:buSzPts val="1500"/>
              <a:buChar char="●"/>
            </a:pPr>
            <a:r>
              <a:rPr lang="en" sz="1500"/>
              <a:t>Often but not necessarily uses administrative units (country, state, zip code, watershed, etc.)</a:t>
            </a:r>
            <a:endParaRPr sz="1500"/>
          </a:p>
          <a:p>
            <a:pPr marL="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325" name="Google Shape;325;p45"/>
          <p:cNvPicPr preferRelativeResize="0"/>
          <p:nvPr/>
        </p:nvPicPr>
        <p:blipFill>
          <a:blip r:embed="rId3">
            <a:alphaModFix/>
          </a:blip>
          <a:stretch>
            <a:fillRect/>
          </a:stretch>
        </p:blipFill>
        <p:spPr>
          <a:xfrm>
            <a:off x="4794732" y="2070600"/>
            <a:ext cx="3623994" cy="2721000"/>
          </a:xfrm>
          <a:prstGeom prst="rect">
            <a:avLst/>
          </a:prstGeom>
          <a:noFill/>
          <a:ln>
            <a:noFill/>
          </a:ln>
        </p:spPr>
      </p:pic>
      <p:pic>
        <p:nvPicPr>
          <p:cNvPr id="326" name="Google Shape;326;p45"/>
          <p:cNvPicPr preferRelativeResize="0"/>
          <p:nvPr/>
        </p:nvPicPr>
        <p:blipFill>
          <a:blip r:embed="rId4">
            <a:alphaModFix/>
          </a:blip>
          <a:stretch>
            <a:fillRect/>
          </a:stretch>
        </p:blipFill>
        <p:spPr>
          <a:xfrm>
            <a:off x="616975" y="2070600"/>
            <a:ext cx="3796751" cy="2721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Choropleth Map Recommendations</a:t>
            </a:r>
            <a:endParaRPr/>
          </a:p>
        </p:txBody>
      </p:sp>
      <p:sp>
        <p:nvSpPr>
          <p:cNvPr id="332" name="Google Shape;332;p46"/>
          <p:cNvSpPr txBox="1">
            <a:spLocks noGrp="1"/>
          </p:cNvSpPr>
          <p:nvPr>
            <p:ph type="body" idx="1"/>
          </p:nvPr>
        </p:nvSpPr>
        <p:spPr>
          <a:xfrm>
            <a:off x="311700" y="11536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Always Include a legend.</a:t>
            </a:r>
            <a:endParaRPr sz="1400" b="1"/>
          </a:p>
          <a:p>
            <a:pPr marL="0" lvl="0" indent="0" algn="l" rtl="0">
              <a:spcBef>
                <a:spcPts val="1200"/>
              </a:spcBef>
              <a:spcAft>
                <a:spcPts val="0"/>
              </a:spcAft>
              <a:buNone/>
            </a:pPr>
            <a:r>
              <a:rPr lang="en" sz="1400" b="1"/>
              <a:t>Choose an appropriate method of grouping your data if it is numeric.</a:t>
            </a:r>
            <a:endParaRPr sz="1400" b="1"/>
          </a:p>
          <a:p>
            <a:pPr marL="457200" lvl="0" indent="-317500" algn="l" rtl="0">
              <a:spcBef>
                <a:spcPts val="1200"/>
              </a:spcBef>
              <a:spcAft>
                <a:spcPts val="0"/>
              </a:spcAft>
              <a:buSzPts val="1400"/>
              <a:buChar char="●"/>
            </a:pPr>
            <a:r>
              <a:rPr lang="en" sz="1400"/>
              <a:t>Intervals should not overlap</a:t>
            </a:r>
            <a:endParaRPr sz="1400"/>
          </a:p>
          <a:p>
            <a:pPr marL="0" lvl="0" indent="0" algn="l" rtl="0">
              <a:spcBef>
                <a:spcPts val="1200"/>
              </a:spcBef>
              <a:spcAft>
                <a:spcPts val="0"/>
              </a:spcAft>
              <a:buNone/>
            </a:pPr>
            <a:r>
              <a:rPr lang="en" sz="1400"/>
              <a:t>Whether your data is numeric or categorical </a:t>
            </a:r>
            <a:r>
              <a:rPr lang="en" sz="1400" b="1"/>
              <a:t>try to limit the number of categories to 7 or fewer</a:t>
            </a:r>
            <a:r>
              <a:rPr lang="en" sz="1400"/>
              <a:t>.</a:t>
            </a:r>
            <a:endParaRPr sz="1400"/>
          </a:p>
          <a:p>
            <a:pPr marL="457200" lvl="0" indent="-317500" algn="l" rtl="0">
              <a:spcBef>
                <a:spcPts val="1200"/>
              </a:spcBef>
              <a:spcAft>
                <a:spcPts val="0"/>
              </a:spcAft>
              <a:buSzPts val="1400"/>
              <a:buChar char="●"/>
            </a:pPr>
            <a:r>
              <a:rPr lang="en" sz="1400"/>
              <a:t>Fewer categories on a map helps users to better understand what is being visualized and allows for trends in the data to be more easily identified.</a:t>
            </a:r>
            <a:endParaRPr sz="1400"/>
          </a:p>
          <a:p>
            <a:pPr marL="0" lvl="0" indent="0" algn="l" rtl="0">
              <a:spcBef>
                <a:spcPts val="1200"/>
              </a:spcBef>
              <a:spcAft>
                <a:spcPts val="0"/>
              </a:spcAft>
              <a:buNone/>
            </a:pPr>
            <a:r>
              <a:rPr lang="en" sz="1400" b="1"/>
              <a:t>Choose a color-blind friendly color scheme</a:t>
            </a:r>
            <a:endParaRPr sz="1400" b="1"/>
          </a:p>
          <a:p>
            <a:pPr marL="457200" lvl="0" indent="-317500" algn="l" rtl="0">
              <a:spcBef>
                <a:spcPts val="1200"/>
              </a:spcBef>
              <a:spcAft>
                <a:spcPts val="0"/>
              </a:spcAft>
              <a:buSzPts val="1400"/>
              <a:buChar char="●"/>
            </a:pPr>
            <a:r>
              <a:rPr lang="en" sz="1400"/>
              <a:t>Avoid using red and green together</a:t>
            </a:r>
            <a:endParaRPr sz="1400"/>
          </a:p>
          <a:p>
            <a:pPr marL="457200" lvl="0" indent="-317500" algn="l" rtl="0">
              <a:spcBef>
                <a:spcPts val="0"/>
              </a:spcBef>
              <a:spcAft>
                <a:spcPts val="0"/>
              </a:spcAft>
              <a:buSzPts val="1400"/>
              <a:buChar char="●"/>
            </a:pPr>
            <a:r>
              <a:rPr lang="en" sz="1400"/>
              <a:t>Read more about color-blind friendly palettes in R: </a:t>
            </a:r>
            <a:r>
              <a:rPr lang="en" sz="1300" u="sng">
                <a:solidFill>
                  <a:schemeClr val="hlink"/>
                </a:solidFill>
                <a:hlinkClick r:id="rId3"/>
              </a:rPr>
              <a:t>https://www.r-bloggers.com/2013/10/creating-colorblind-friendly-figures/</a:t>
            </a:r>
            <a:r>
              <a:rPr lang="en" sz="1300"/>
              <a:t> </a:t>
            </a:r>
            <a:endParaRPr sz="13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Grouping Numeric Data</a:t>
            </a:r>
            <a:endParaRPr/>
          </a:p>
        </p:txBody>
      </p:sp>
      <p:sp>
        <p:nvSpPr>
          <p:cNvPr id="338" name="Google Shape;338;p47"/>
          <p:cNvSpPr txBox="1">
            <a:spLocks noGrp="1"/>
          </p:cNvSpPr>
          <p:nvPr>
            <p:ph type="body" idx="1"/>
          </p:nvPr>
        </p:nvSpPr>
        <p:spPr>
          <a:xfrm>
            <a:off x="311700" y="1229875"/>
            <a:ext cx="52122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Choose an appropriate method of grouping your data if it is numeric.</a:t>
            </a:r>
            <a:endParaRPr sz="1500"/>
          </a:p>
          <a:p>
            <a:pPr marL="457200" lvl="0" indent="-323850" algn="l" rtl="0">
              <a:spcBef>
                <a:spcPts val="1200"/>
              </a:spcBef>
              <a:spcAft>
                <a:spcPts val="0"/>
              </a:spcAft>
              <a:buSzPts val="1500"/>
              <a:buChar char="●"/>
            </a:pPr>
            <a:r>
              <a:rPr lang="en" sz="1500" b="1"/>
              <a:t>Equal Interval: </a:t>
            </a:r>
            <a:r>
              <a:rPr lang="en" sz="1500"/>
              <a:t>divides the data range into equal intervals. Works best when data are evenly distributed. Not sensitive to outliers. </a:t>
            </a:r>
            <a:endParaRPr sz="1500"/>
          </a:p>
          <a:p>
            <a:pPr marL="457200" lvl="0" indent="-323850" algn="l" rtl="0">
              <a:spcBef>
                <a:spcPts val="0"/>
              </a:spcBef>
              <a:spcAft>
                <a:spcPts val="0"/>
              </a:spcAft>
              <a:buSzPts val="1500"/>
              <a:buChar char="●"/>
            </a:pPr>
            <a:r>
              <a:rPr lang="en" sz="1500" b="1"/>
              <a:t>Natural Breaks:</a:t>
            </a:r>
            <a:r>
              <a:rPr lang="en" sz="1500"/>
              <a:t> groups based on gaps in the data.</a:t>
            </a:r>
            <a:endParaRPr sz="1500" b="1"/>
          </a:p>
          <a:p>
            <a:pPr marL="457200" lvl="0" indent="-323850" algn="l" rtl="0">
              <a:spcBef>
                <a:spcPts val="0"/>
              </a:spcBef>
              <a:spcAft>
                <a:spcPts val="0"/>
              </a:spcAft>
              <a:buSzPts val="1500"/>
              <a:buChar char="●"/>
            </a:pPr>
            <a:r>
              <a:rPr lang="en" sz="1500" b="1"/>
              <a:t>Quantile:</a:t>
            </a:r>
            <a:r>
              <a:rPr lang="en" sz="1500"/>
              <a:t> partitions the data so that every group has an equal number or nearly equal number of values.</a:t>
            </a:r>
            <a:endParaRPr sz="1500"/>
          </a:p>
          <a:p>
            <a:pPr marL="457200" lvl="0" indent="-323850" algn="l" rtl="0">
              <a:spcBef>
                <a:spcPts val="0"/>
              </a:spcBef>
              <a:spcAft>
                <a:spcPts val="0"/>
              </a:spcAft>
              <a:buSzPts val="1500"/>
              <a:buChar char="●"/>
            </a:pPr>
            <a:r>
              <a:rPr lang="en" sz="1500" b="1"/>
              <a:t>Manual:</a:t>
            </a:r>
            <a:r>
              <a:rPr lang="en" sz="1500"/>
              <a:t> Subject matter expertise can be used to place data into groups.</a:t>
            </a:r>
            <a:endParaRPr sz="1500"/>
          </a:p>
          <a:p>
            <a:pPr marL="457200" lvl="0" indent="0" algn="l" rtl="0">
              <a:spcBef>
                <a:spcPts val="1200"/>
              </a:spcBef>
              <a:spcAft>
                <a:spcPts val="0"/>
              </a:spcAft>
              <a:buNone/>
            </a:pPr>
            <a:endParaRPr sz="1400"/>
          </a:p>
        </p:txBody>
      </p:sp>
      <p:pic>
        <p:nvPicPr>
          <p:cNvPr id="339" name="Google Shape;339;p47"/>
          <p:cNvPicPr preferRelativeResize="0"/>
          <p:nvPr/>
        </p:nvPicPr>
        <p:blipFill>
          <a:blip r:embed="rId3">
            <a:alphaModFix/>
          </a:blip>
          <a:stretch>
            <a:fillRect/>
          </a:stretch>
        </p:blipFill>
        <p:spPr>
          <a:xfrm>
            <a:off x="5615999" y="409999"/>
            <a:ext cx="3216301" cy="22011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Grouping Numeric Data: Equal Interval</a:t>
            </a:r>
            <a:endParaRPr/>
          </a:p>
        </p:txBody>
      </p:sp>
      <p:sp>
        <p:nvSpPr>
          <p:cNvPr id="345" name="Google Shape;345;p48"/>
          <p:cNvSpPr txBox="1"/>
          <p:nvPr/>
        </p:nvSpPr>
        <p:spPr>
          <a:xfrm>
            <a:off x="418475" y="1140750"/>
            <a:ext cx="4093500" cy="24429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world %&gt;%</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filter(region_un == "Africa") %&gt;%</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ggplot() +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geom_sf(aes(fill =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cut_number(pop/1000000, 4))) +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scale_fill_brewer(palette = BuPu",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name = "Population\n(millions of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people)")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  theme_bw()</a:t>
            </a:r>
            <a:endParaRPr>
              <a:solidFill>
                <a:schemeClr val="dk2"/>
              </a:solidFill>
              <a:latin typeface="Courier New"/>
              <a:ea typeface="Courier New"/>
              <a:cs typeface="Courier New"/>
              <a:sym typeface="Courier New"/>
            </a:endParaRPr>
          </a:p>
        </p:txBody>
      </p:sp>
      <p:pic>
        <p:nvPicPr>
          <p:cNvPr id="346" name="Google Shape;346;p48"/>
          <p:cNvPicPr preferRelativeResize="0"/>
          <p:nvPr/>
        </p:nvPicPr>
        <p:blipFill rotWithShape="1">
          <a:blip r:embed="rId3">
            <a:alphaModFix/>
          </a:blip>
          <a:srcRect l="15182" r="15300"/>
          <a:stretch/>
        </p:blipFill>
        <p:spPr>
          <a:xfrm>
            <a:off x="4603975" y="1091600"/>
            <a:ext cx="4450401" cy="3595625"/>
          </a:xfrm>
          <a:prstGeom prst="rect">
            <a:avLst/>
          </a:prstGeom>
          <a:noFill/>
          <a:ln>
            <a:noFill/>
          </a:ln>
        </p:spPr>
      </p:pic>
      <p:sp>
        <p:nvSpPr>
          <p:cNvPr id="347" name="Google Shape;347;p48"/>
          <p:cNvSpPr txBox="1"/>
          <p:nvPr/>
        </p:nvSpPr>
        <p:spPr>
          <a:xfrm>
            <a:off x="456525" y="3706600"/>
            <a:ext cx="4055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Color brewer palettes:</a:t>
            </a:r>
            <a:endParaRPr/>
          </a:p>
          <a:p>
            <a:pPr marL="0" lvl="0" indent="0" algn="l" rtl="0">
              <a:spcBef>
                <a:spcPts val="0"/>
              </a:spcBef>
              <a:spcAft>
                <a:spcPts val="0"/>
              </a:spcAft>
              <a:buNone/>
            </a:pPr>
            <a:r>
              <a:rPr lang="en" u="sng">
                <a:solidFill>
                  <a:schemeClr val="hlink"/>
                </a:solidFill>
                <a:hlinkClick r:id="rId4"/>
              </a:rPr>
              <a:t>https://colorbrewer2.org/#type=sequential&amp;scheme=BuPu&amp;n=4</a:t>
            </a:r>
            <a:r>
              <a:rPr lang="en"/>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Coordinate Reference Systems</a:t>
            </a:r>
            <a:endParaRPr/>
          </a:p>
        </p:txBody>
      </p:sp>
      <p:sp>
        <p:nvSpPr>
          <p:cNvPr id="159" name="Google Shape;159;p22"/>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Coordinate Reference System (CRS):</a:t>
            </a:r>
            <a:r>
              <a:rPr lang="en" sz="1400"/>
              <a:t> Like plotting (x, y) data, spatial coordinates can only be placed on the Earth’s surface when their coordinate reference system (CRS) is known. </a:t>
            </a:r>
            <a:endParaRPr sz="1400"/>
          </a:p>
          <a:p>
            <a:pPr marL="457200" lvl="0" indent="-317500" algn="l" rtl="0">
              <a:spcBef>
                <a:spcPts val="1600"/>
              </a:spcBef>
              <a:spcAft>
                <a:spcPts val="0"/>
              </a:spcAft>
              <a:buSzPts val="1400"/>
              <a:buChar char="●"/>
            </a:pPr>
            <a:r>
              <a:rPr lang="en" sz="1400"/>
              <a:t>WGS84 (spheroid CRS): lat, lon coordinates measured in degrees from the Earth’s center to a point on the Earth’s surface </a:t>
            </a:r>
            <a:endParaRPr sz="1400"/>
          </a:p>
          <a:p>
            <a:pPr marL="457200" lvl="0" indent="-317500" algn="l" rtl="0">
              <a:spcBef>
                <a:spcPts val="0"/>
              </a:spcBef>
              <a:spcAft>
                <a:spcPts val="0"/>
              </a:spcAft>
              <a:buSzPts val="1400"/>
              <a:buChar char="●"/>
            </a:pPr>
            <a:r>
              <a:rPr lang="en" sz="1400"/>
              <a:t>UTM zones (projected two-dimensional CRS): X, Y coordinates measured in meters N and E of the origin which is set 500,000 meters W of the central meridian </a:t>
            </a:r>
            <a:endParaRPr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9"/>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Choropleth Maps in R</a:t>
            </a:r>
            <a:endParaRPr/>
          </a:p>
        </p:txBody>
      </p:sp>
      <p:sp>
        <p:nvSpPr>
          <p:cNvPr id="353" name="Google Shape;353;p4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54" name="Google Shape;354;p49"/>
          <p:cNvPicPr preferRelativeResize="0"/>
          <p:nvPr/>
        </p:nvPicPr>
        <p:blipFill rotWithShape="1">
          <a:blip r:embed="rId3">
            <a:alphaModFix/>
          </a:blip>
          <a:srcRect l="15182" r="15300"/>
          <a:stretch/>
        </p:blipFill>
        <p:spPr>
          <a:xfrm>
            <a:off x="3893100" y="1269100"/>
            <a:ext cx="3530700" cy="3638751"/>
          </a:xfrm>
          <a:prstGeom prst="rect">
            <a:avLst/>
          </a:prstGeom>
          <a:noFill/>
          <a:ln>
            <a:noFill/>
          </a:ln>
        </p:spPr>
      </p:pic>
      <p:pic>
        <p:nvPicPr>
          <p:cNvPr id="355" name="Google Shape;355;p49"/>
          <p:cNvPicPr preferRelativeResize="0"/>
          <p:nvPr/>
        </p:nvPicPr>
        <p:blipFill rotWithShape="1">
          <a:blip r:embed="rId4">
            <a:alphaModFix/>
          </a:blip>
          <a:srcRect l="17144" r="18451"/>
          <a:stretch/>
        </p:blipFill>
        <p:spPr>
          <a:xfrm>
            <a:off x="243600" y="1229875"/>
            <a:ext cx="3568251" cy="36387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0"/>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Grouping Numeric Data: Natural Breaks</a:t>
            </a:r>
            <a:endParaRPr/>
          </a:p>
        </p:txBody>
      </p:sp>
      <p:sp>
        <p:nvSpPr>
          <p:cNvPr id="361" name="Google Shape;361;p50"/>
          <p:cNvSpPr txBox="1"/>
          <p:nvPr/>
        </p:nvSpPr>
        <p:spPr>
          <a:xfrm>
            <a:off x="418475" y="1140750"/>
            <a:ext cx="4093500" cy="36735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library(classInt)</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natural.breaks &lt;- </a:t>
            </a:r>
            <a:endParaRPr>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classIntervals(africa$pop, n = 5, style = "jenks")                                                         </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africa &lt;- africa %&gt;%</a:t>
            </a:r>
            <a:endParaRPr>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mutate(pop_class = cut(pop, natural.breaks$brks, include.lowest = T))</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africa %&gt;% ggplot() +</a:t>
            </a:r>
            <a:endParaRPr>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geom_sf(aes(fill = pop_class)) +</a:t>
            </a:r>
            <a:endParaRPr>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a:solidFill>
                  <a:schemeClr val="dk2"/>
                </a:solidFill>
                <a:latin typeface="Courier New"/>
                <a:ea typeface="Courier New"/>
                <a:cs typeface="Courier New"/>
                <a:sym typeface="Courier New"/>
              </a:rPr>
              <a:t>scale_fill_brewer(palette = "PuBu", name = "Population\n(millions of people)") + theme_bw()</a:t>
            </a:r>
            <a:endParaRPr>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endParaRPr>
              <a:solidFill>
                <a:schemeClr val="dk2"/>
              </a:solidFill>
              <a:latin typeface="Courier New"/>
              <a:ea typeface="Courier New"/>
              <a:cs typeface="Courier New"/>
              <a:sym typeface="Courier New"/>
            </a:endParaRPr>
          </a:p>
        </p:txBody>
      </p:sp>
      <p:pic>
        <p:nvPicPr>
          <p:cNvPr id="362" name="Google Shape;362;p50"/>
          <p:cNvPicPr preferRelativeResize="0"/>
          <p:nvPr/>
        </p:nvPicPr>
        <p:blipFill rotWithShape="1">
          <a:blip r:embed="rId3">
            <a:alphaModFix/>
          </a:blip>
          <a:srcRect l="15182" r="15300"/>
          <a:stretch/>
        </p:blipFill>
        <p:spPr>
          <a:xfrm>
            <a:off x="4603975" y="1091600"/>
            <a:ext cx="4450401" cy="3595625"/>
          </a:xfrm>
          <a:prstGeom prst="rect">
            <a:avLst/>
          </a:prstGeom>
          <a:noFill/>
          <a:ln>
            <a:noFill/>
          </a:ln>
        </p:spPr>
      </p:pic>
      <p:pic>
        <p:nvPicPr>
          <p:cNvPr id="363" name="Google Shape;363;p50"/>
          <p:cNvPicPr preferRelativeResize="0"/>
          <p:nvPr/>
        </p:nvPicPr>
        <p:blipFill rotWithShape="1">
          <a:blip r:embed="rId4">
            <a:alphaModFix/>
          </a:blip>
          <a:srcRect l="6520" r="7906"/>
          <a:stretch/>
        </p:blipFill>
        <p:spPr>
          <a:xfrm>
            <a:off x="4617400" y="1017800"/>
            <a:ext cx="4450401" cy="379652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5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Mapping using ggplot2</a:t>
            </a:r>
            <a:endParaRPr/>
          </a:p>
        </p:txBody>
      </p:sp>
      <p:sp>
        <p:nvSpPr>
          <p:cNvPr id="369" name="Google Shape;369;p51"/>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geom_sf(): ggplot layer for plotting spatial data</a:t>
            </a:r>
            <a:endParaRPr/>
          </a:p>
          <a:p>
            <a:pPr marL="0" lvl="0" indent="0" algn="l" rtl="0">
              <a:spcBef>
                <a:spcPts val="1600"/>
              </a:spcBef>
              <a:spcAft>
                <a:spcPts val="0"/>
              </a:spcAft>
              <a:buNone/>
            </a:pPr>
            <a:endParaRPr/>
          </a:p>
          <a:p>
            <a:pPr marL="0" lvl="0" indent="0" algn="l" rtl="0">
              <a:spcBef>
                <a:spcPts val="1200"/>
              </a:spcBef>
              <a:spcAft>
                <a:spcPts val="1600"/>
              </a:spcAft>
              <a:buNone/>
            </a:pPr>
            <a:endParaRPr/>
          </a:p>
        </p:txBody>
      </p:sp>
      <p:sp>
        <p:nvSpPr>
          <p:cNvPr id="370" name="Google Shape;370;p51"/>
          <p:cNvSpPr txBox="1"/>
          <p:nvPr/>
        </p:nvSpPr>
        <p:spPr>
          <a:xfrm>
            <a:off x="403275" y="1719000"/>
            <a:ext cx="4755600" cy="21234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38761D"/>
                </a:solidFill>
                <a:latin typeface="Courier New"/>
                <a:ea typeface="Courier New"/>
                <a:cs typeface="Courier New"/>
                <a:sym typeface="Courier New"/>
              </a:rPr>
              <a:t>#use ggplot to make a map of population in Africa</a:t>
            </a:r>
            <a:endParaRPr sz="1600">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world %&gt;%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filter(region_un == "Africa") %&gt;% ggplot()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geom_sf(aes(fill = pop))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theme_bw()</a:t>
            </a:r>
            <a:endParaRPr sz="1600">
              <a:solidFill>
                <a:schemeClr val="dk2"/>
              </a:solidFill>
              <a:latin typeface="Courier New"/>
              <a:ea typeface="Courier New"/>
              <a:cs typeface="Courier New"/>
              <a:sym typeface="Courier New"/>
            </a:endParaRPr>
          </a:p>
        </p:txBody>
      </p:sp>
      <p:pic>
        <p:nvPicPr>
          <p:cNvPr id="371" name="Google Shape;371;p51"/>
          <p:cNvPicPr preferRelativeResize="0"/>
          <p:nvPr/>
        </p:nvPicPr>
        <p:blipFill rotWithShape="1">
          <a:blip r:embed="rId3">
            <a:alphaModFix/>
          </a:blip>
          <a:srcRect l="21799" r="22533"/>
          <a:stretch/>
        </p:blipFill>
        <p:spPr>
          <a:xfrm>
            <a:off x="5387000" y="1192800"/>
            <a:ext cx="3606399" cy="3638751"/>
          </a:xfrm>
          <a:prstGeom prst="rect">
            <a:avLst/>
          </a:prstGeom>
          <a:noFill/>
          <a:ln>
            <a:noFill/>
          </a:ln>
        </p:spPr>
      </p:pic>
      <p:pic>
        <p:nvPicPr>
          <p:cNvPr id="372" name="Google Shape;372;p51"/>
          <p:cNvPicPr preferRelativeResize="0"/>
          <p:nvPr/>
        </p:nvPicPr>
        <p:blipFill rotWithShape="1">
          <a:blip r:embed="rId4">
            <a:alphaModFix/>
          </a:blip>
          <a:srcRect l="17144" r="18451"/>
          <a:stretch/>
        </p:blipFill>
        <p:spPr>
          <a:xfrm>
            <a:off x="5425150" y="1229875"/>
            <a:ext cx="3568251" cy="36387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Layering Geometries</a:t>
            </a:r>
            <a:endParaRPr/>
          </a:p>
        </p:txBody>
      </p:sp>
      <p:sp>
        <p:nvSpPr>
          <p:cNvPr id="378" name="Google Shape;378;p52"/>
          <p:cNvSpPr txBox="1">
            <a:spLocks noGrp="1"/>
          </p:cNvSpPr>
          <p:nvPr>
            <p:ph type="body" idx="1"/>
          </p:nvPr>
        </p:nvSpPr>
        <p:spPr>
          <a:xfrm>
            <a:off x="311700" y="1153675"/>
            <a:ext cx="4755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You can create more complex maps in R by layering multiple geometries with geom_sf() </a:t>
            </a:r>
            <a:endParaRPr sz="1400"/>
          </a:p>
          <a:p>
            <a:pPr marL="0" lvl="0" indent="0" algn="l" rtl="0">
              <a:lnSpc>
                <a:spcPct val="100000"/>
              </a:lnSpc>
              <a:spcBef>
                <a:spcPts val="1200"/>
              </a:spcBef>
              <a:spcAft>
                <a:spcPts val="0"/>
              </a:spcAft>
              <a:buNone/>
            </a:pPr>
            <a:r>
              <a:rPr lang="en" sz="1400"/>
              <a:t>When subsequent sf objects have a different coordinate reference system from the first object, geom_sf will transform them to the reference system of the first object!</a:t>
            </a:r>
            <a:endParaRPr/>
          </a:p>
          <a:p>
            <a:pPr marL="0" lvl="0" indent="0" algn="l" rtl="0">
              <a:spcBef>
                <a:spcPts val="1200"/>
              </a:spcBef>
              <a:spcAft>
                <a:spcPts val="0"/>
              </a:spcAft>
              <a:buNone/>
            </a:pPr>
            <a:endParaRPr/>
          </a:p>
          <a:p>
            <a:pPr marL="0" lvl="0" indent="0" algn="l" rtl="0">
              <a:spcBef>
                <a:spcPts val="1200"/>
              </a:spcBef>
              <a:spcAft>
                <a:spcPts val="1600"/>
              </a:spcAft>
              <a:buNone/>
            </a:pPr>
            <a:endParaRPr/>
          </a:p>
        </p:txBody>
      </p:sp>
      <p:sp>
        <p:nvSpPr>
          <p:cNvPr id="379" name="Google Shape;379;p52"/>
          <p:cNvSpPr txBox="1"/>
          <p:nvPr/>
        </p:nvSpPr>
        <p:spPr>
          <a:xfrm>
            <a:off x="327075" y="2709600"/>
            <a:ext cx="4755600" cy="2123400"/>
          </a:xfrm>
          <a:prstGeom prst="rect">
            <a:avLst/>
          </a:prstGeom>
          <a:solidFill>
            <a:srgbClr val="D9D9D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centroids &lt;- st_centroid(africa)</a:t>
            </a:r>
            <a:endParaRPr sz="1600">
              <a:solidFill>
                <a:schemeClr val="dk2"/>
              </a:solidFill>
              <a:latin typeface="Courier New"/>
              <a:ea typeface="Courier New"/>
              <a:cs typeface="Courier New"/>
              <a:sym typeface="Courier New"/>
            </a:endParaRPr>
          </a:p>
          <a:p>
            <a:pPr marL="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world %&gt;%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filter(region_un == "Africa") %&gt;% ggplot()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geom_sf(aes(fill = pop)) +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geom_sf(data = centroids) +</a:t>
            </a:r>
            <a:endParaRPr sz="1600">
              <a:solidFill>
                <a:schemeClr val="dk2"/>
              </a:solidFill>
              <a:latin typeface="Courier New"/>
              <a:ea typeface="Courier New"/>
              <a:cs typeface="Courier New"/>
              <a:sym typeface="Courier New"/>
            </a:endParaRPr>
          </a:p>
          <a:p>
            <a:pPr marL="457200" lvl="0" indent="0" algn="l" rtl="0">
              <a:lnSpc>
                <a:spcPct val="115000"/>
              </a:lnSpc>
              <a:spcBef>
                <a:spcPts val="0"/>
              </a:spcBef>
              <a:spcAft>
                <a:spcPts val="0"/>
              </a:spcAft>
              <a:buNone/>
            </a:pPr>
            <a:r>
              <a:rPr lang="en" sz="1600">
                <a:solidFill>
                  <a:schemeClr val="dk2"/>
                </a:solidFill>
                <a:latin typeface="Courier New"/>
                <a:ea typeface="Courier New"/>
                <a:cs typeface="Courier New"/>
                <a:sym typeface="Courier New"/>
              </a:rPr>
              <a:t>theme_bw()</a:t>
            </a:r>
            <a:endParaRPr sz="1600">
              <a:solidFill>
                <a:schemeClr val="dk2"/>
              </a:solidFill>
              <a:latin typeface="Courier New"/>
              <a:ea typeface="Courier New"/>
              <a:cs typeface="Courier New"/>
              <a:sym typeface="Courier New"/>
            </a:endParaRPr>
          </a:p>
        </p:txBody>
      </p:sp>
      <p:pic>
        <p:nvPicPr>
          <p:cNvPr id="380" name="Google Shape;380;p52"/>
          <p:cNvPicPr preferRelativeResize="0"/>
          <p:nvPr/>
        </p:nvPicPr>
        <p:blipFill rotWithShape="1">
          <a:blip r:embed="rId3">
            <a:alphaModFix/>
          </a:blip>
          <a:srcRect l="8477" r="9454"/>
          <a:stretch/>
        </p:blipFill>
        <p:spPr>
          <a:xfrm>
            <a:off x="5105575" y="757613"/>
            <a:ext cx="3899250" cy="34683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Closed GIS</a:t>
            </a:r>
            <a:endParaRPr/>
          </a:p>
        </p:txBody>
      </p:sp>
      <p:sp>
        <p:nvSpPr>
          <p:cNvPr id="391" name="Google Shape;391;p54"/>
          <p:cNvSpPr txBox="1">
            <a:spLocks noGrp="1"/>
          </p:cNvSpPr>
          <p:nvPr>
            <p:ph type="body" idx="1"/>
          </p:nvPr>
        </p:nvSpPr>
        <p:spPr>
          <a:xfrm>
            <a:off x="311700" y="1153675"/>
            <a:ext cx="8520600" cy="3339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i="1"/>
              <a:t>“Will we secure knowledge by and for a clerisy of “geographical knowledge elites” or will we establish more bottom-up production of geographical knowledge?”</a:t>
            </a:r>
            <a:endParaRPr i="1"/>
          </a:p>
          <a:p>
            <a:pPr marL="457200" lvl="0" indent="-342900" algn="r" rtl="0">
              <a:spcBef>
                <a:spcPts val="1600"/>
              </a:spcBef>
              <a:spcAft>
                <a:spcPts val="0"/>
              </a:spcAft>
              <a:buSzPts val="1800"/>
              <a:buChar char="-"/>
            </a:pPr>
            <a:r>
              <a:rPr lang="en" sz="1100"/>
              <a:t>Crampton, J. W. (2011). </a:t>
            </a:r>
            <a:r>
              <a:rPr lang="en" sz="1100" i="1"/>
              <a:t>Mapping: A critical introduction to cartography and GIS</a:t>
            </a:r>
            <a:r>
              <a:rPr lang="en" sz="1100"/>
              <a:t> (Vol. 11). John Wiley &amp; Sons.</a:t>
            </a:r>
            <a:endParaRPr i="1"/>
          </a:p>
        </p:txBody>
      </p:sp>
      <p:pic>
        <p:nvPicPr>
          <p:cNvPr id="392" name="Google Shape;392;p54"/>
          <p:cNvPicPr preferRelativeResize="0"/>
          <p:nvPr/>
        </p:nvPicPr>
        <p:blipFill>
          <a:blip r:embed="rId3">
            <a:alphaModFix/>
          </a:blip>
          <a:stretch>
            <a:fillRect/>
          </a:stretch>
        </p:blipFill>
        <p:spPr>
          <a:xfrm>
            <a:off x="97725" y="2870072"/>
            <a:ext cx="6015550" cy="1947450"/>
          </a:xfrm>
          <a:prstGeom prst="rect">
            <a:avLst/>
          </a:prstGeom>
          <a:noFill/>
          <a:ln>
            <a:noFill/>
          </a:ln>
        </p:spPr>
      </p:pic>
      <p:sp>
        <p:nvSpPr>
          <p:cNvPr id="393" name="Google Shape;393;p54"/>
          <p:cNvSpPr txBox="1"/>
          <p:nvPr/>
        </p:nvSpPr>
        <p:spPr>
          <a:xfrm>
            <a:off x="97725" y="4743300"/>
            <a:ext cx="334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hlinkClick r:id="rId4"/>
              </a:rPr>
              <a:t>https://www.as.uky.edu/users/jcr228</a:t>
            </a:r>
            <a:r>
              <a:rPr lang="en"/>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Benefits of Open GIS</a:t>
            </a:r>
            <a:endParaRPr/>
          </a:p>
        </p:txBody>
      </p:sp>
      <p:sp>
        <p:nvSpPr>
          <p:cNvPr id="399" name="Google Shape;399;p55"/>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Roboto"/>
              <a:buChar char="●"/>
            </a:pPr>
            <a:r>
              <a:rPr lang="en"/>
              <a:t>Open source makes for better software.</a:t>
            </a:r>
            <a:endParaRPr/>
          </a:p>
          <a:p>
            <a:pPr marL="914400" lvl="1" indent="-342900" algn="l" rtl="0">
              <a:spcBef>
                <a:spcPts val="1000"/>
              </a:spcBef>
              <a:spcAft>
                <a:spcPts val="0"/>
              </a:spcAft>
              <a:buClr>
                <a:schemeClr val="dk2"/>
              </a:buClr>
              <a:buSzPts val="1800"/>
              <a:buFont typeface="Arial"/>
              <a:buChar char="○"/>
            </a:pPr>
            <a:r>
              <a:rPr lang="en" sz="1800" b="1"/>
              <a:t>Linus's law:</a:t>
            </a:r>
            <a:r>
              <a:rPr lang="en" sz="1800"/>
              <a:t> "given enough eyeballs, all bugs are shallow". </a:t>
            </a:r>
            <a:endParaRPr sz="1800"/>
          </a:p>
          <a:p>
            <a:pPr marL="457200" lvl="0" indent="-342900" algn="l" rtl="0">
              <a:spcBef>
                <a:spcPts val="1000"/>
              </a:spcBef>
              <a:spcAft>
                <a:spcPts val="0"/>
              </a:spcAft>
              <a:buClr>
                <a:schemeClr val="dk2"/>
              </a:buClr>
              <a:buSzPts val="1800"/>
              <a:buFont typeface="Roboto"/>
              <a:buChar char="●"/>
            </a:pPr>
            <a:r>
              <a:rPr lang="en"/>
              <a:t>Free software makes GIS more accessible to people who cannot afford expensive software licenses </a:t>
            </a:r>
            <a:endParaRPr/>
          </a:p>
          <a:p>
            <a:pPr marL="457200" lvl="0" indent="-342900" algn="l" rtl="0">
              <a:spcBef>
                <a:spcPts val="1000"/>
              </a:spcBef>
              <a:spcAft>
                <a:spcPts val="1000"/>
              </a:spcAft>
              <a:buClr>
                <a:schemeClr val="dk2"/>
              </a:buClr>
              <a:buSzPts val="1800"/>
              <a:buFont typeface="Roboto"/>
              <a:buChar char="●"/>
            </a:pPr>
            <a:r>
              <a:rPr lang="en"/>
              <a:t>Open source software is available to people with different points of view—diverse backgrounds, goals, perspectives, expertise—spurring creativity.</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6"/>
          <p:cNvSpPr txBox="1">
            <a:spLocks noGrp="1"/>
          </p:cNvSpPr>
          <p:nvPr>
            <p:ph type="title"/>
          </p:nvPr>
        </p:nvSpPr>
        <p:spPr>
          <a:xfrm>
            <a:off x="311700" y="1814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Possibilities of opening GIS: CLEAR Project</a:t>
            </a:r>
            <a:endParaRPr/>
          </a:p>
        </p:txBody>
      </p:sp>
      <p:sp>
        <p:nvSpPr>
          <p:cNvPr id="405" name="Google Shape;405;p56"/>
          <p:cNvSpPr txBox="1">
            <a:spLocks noGrp="1"/>
          </p:cNvSpPr>
          <p:nvPr>
            <p:ph type="body" idx="1"/>
          </p:nvPr>
        </p:nvSpPr>
        <p:spPr>
          <a:xfrm>
            <a:off x="311700" y="9250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Citizen Science - who collects spatial data? Who decides what data to collect?</a:t>
            </a:r>
            <a:endParaRPr/>
          </a:p>
          <a:p>
            <a:pPr marL="0" lvl="0" indent="0" algn="l" rtl="0">
              <a:spcBef>
                <a:spcPts val="1600"/>
              </a:spcBef>
              <a:spcAft>
                <a:spcPts val="0"/>
              </a:spcAft>
              <a:buNone/>
            </a:pPr>
            <a:r>
              <a:rPr lang="en" sz="1600" i="1"/>
              <a:t>“The Fish Tag Citizen Science project aims to create a database of tags that have been found and map where they start and where they end up, using plastic pollution to map currents as well as to think about the scales and currents of accountability when plastic is a global pollutant.” -  </a:t>
            </a:r>
            <a:r>
              <a:rPr lang="en" sz="1300"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https://civiclaboratory.nl/2017/11/07/citizen-science-collection-of-beached-fish-tags-new-project/</a:t>
            </a:r>
            <a:r>
              <a:rPr lang="en" sz="1300">
                <a:solidFill>
                  <a:srgbClr val="000000"/>
                </a:solidFill>
                <a:latin typeface="Arial"/>
                <a:ea typeface="Arial"/>
                <a:cs typeface="Arial"/>
                <a:sym typeface="Arial"/>
              </a:rPr>
              <a:t> </a:t>
            </a:r>
            <a:endParaRPr sz="1500" i="1"/>
          </a:p>
          <a:p>
            <a:pPr marL="0" lvl="0" indent="0" algn="l" rtl="0">
              <a:spcBef>
                <a:spcPts val="1600"/>
              </a:spcBef>
              <a:spcAft>
                <a:spcPts val="1600"/>
              </a:spcAft>
              <a:buNone/>
            </a:pPr>
            <a:r>
              <a:rPr lang="en"/>
              <a:t>  </a:t>
            </a:r>
            <a:endParaRPr/>
          </a:p>
        </p:txBody>
      </p:sp>
      <p:pic>
        <p:nvPicPr>
          <p:cNvPr id="406" name="Google Shape;406;p56"/>
          <p:cNvPicPr preferRelativeResize="0"/>
          <p:nvPr/>
        </p:nvPicPr>
        <p:blipFill>
          <a:blip r:embed="rId4">
            <a:alphaModFix/>
          </a:blip>
          <a:stretch>
            <a:fillRect/>
          </a:stretch>
        </p:blipFill>
        <p:spPr>
          <a:xfrm>
            <a:off x="2913750" y="2731550"/>
            <a:ext cx="6165101" cy="2172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7"/>
          <p:cNvSpPr txBox="1">
            <a:spLocks noGrp="1"/>
          </p:cNvSpPr>
          <p:nvPr>
            <p:ph type="title"/>
          </p:nvPr>
        </p:nvSpPr>
        <p:spPr>
          <a:xfrm>
            <a:off x="311700" y="1814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Possibilities of opening GIS: Anti-Eviction Mapping Project</a:t>
            </a:r>
            <a:endParaRPr/>
          </a:p>
        </p:txBody>
      </p:sp>
      <p:sp>
        <p:nvSpPr>
          <p:cNvPr id="412" name="Google Shape;412;p57"/>
          <p:cNvSpPr txBox="1">
            <a:spLocks noGrp="1"/>
          </p:cNvSpPr>
          <p:nvPr>
            <p:ph type="body" idx="1"/>
          </p:nvPr>
        </p:nvSpPr>
        <p:spPr>
          <a:xfrm>
            <a:off x="311700" y="1306075"/>
            <a:ext cx="32151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Scholar-activist partnership</a:t>
            </a:r>
            <a:endParaRPr/>
          </a:p>
          <a:p>
            <a:pPr marL="0" lvl="0" indent="0" algn="l" rtl="0">
              <a:spcBef>
                <a:spcPts val="1600"/>
              </a:spcBef>
              <a:spcAft>
                <a:spcPts val="0"/>
              </a:spcAft>
              <a:buNone/>
            </a:pPr>
            <a:r>
              <a:rPr lang="en" sz="1700" i="1"/>
              <a:t>“our project maps sites of resistance, while remembering spaces lost and struggled for”</a:t>
            </a:r>
            <a:endParaRPr sz="1700" i="1"/>
          </a:p>
          <a:p>
            <a:pPr marL="457200" lvl="0" indent="-298450" algn="l" rtl="0">
              <a:spcBef>
                <a:spcPts val="1600"/>
              </a:spcBef>
              <a:spcAft>
                <a:spcPts val="0"/>
              </a:spcAft>
              <a:buSzPts val="1100"/>
              <a:buChar char="-"/>
            </a:pPr>
            <a:r>
              <a:rPr lang="en" sz="1100"/>
              <a:t>Manissa M. Maharawal and Erin McElroy</a:t>
            </a:r>
            <a:endParaRPr sz="1100"/>
          </a:p>
          <a:p>
            <a:pPr marL="457200" lvl="0" indent="-298450" algn="l" rtl="0">
              <a:lnSpc>
                <a:spcPct val="100000"/>
              </a:lnSpc>
              <a:spcBef>
                <a:spcPts val="0"/>
              </a:spcBef>
              <a:spcAft>
                <a:spcPts val="0"/>
              </a:spcAft>
              <a:buSzPts val="1100"/>
              <a:buChar char="-"/>
            </a:pPr>
            <a:r>
              <a:rPr lang="en" sz="1400" u="sng">
                <a:solidFill>
                  <a:schemeClr val="accent5"/>
                </a:solidFill>
                <a:latin typeface="Arial"/>
                <a:ea typeface="Arial"/>
                <a:cs typeface="Arial"/>
                <a:sym typeface="Arial"/>
                <a:hlinkClick r:id="rId3">
                  <a:extLst>
                    <a:ext uri="{A12FA001-AC4F-418D-AE19-62706E023703}">
                      <ahyp:hlinkClr xmlns:ahyp="http://schemas.microsoft.com/office/drawing/2018/hyperlinkcolor" val="tx"/>
                    </a:ext>
                  </a:extLst>
                </a:hlinkClick>
              </a:rPr>
              <a:t>https://antievictionmap.com/</a:t>
            </a:r>
            <a:r>
              <a:rPr lang="en" sz="1400">
                <a:solidFill>
                  <a:srgbClr val="000000"/>
                </a:solidFill>
                <a:latin typeface="Arial"/>
                <a:ea typeface="Arial"/>
                <a:cs typeface="Arial"/>
                <a:sym typeface="Arial"/>
              </a:rPr>
              <a:t> </a:t>
            </a:r>
            <a:endParaRPr sz="1100"/>
          </a:p>
        </p:txBody>
      </p:sp>
      <p:pic>
        <p:nvPicPr>
          <p:cNvPr id="413" name="Google Shape;413;p57"/>
          <p:cNvPicPr preferRelativeResize="0"/>
          <p:nvPr/>
        </p:nvPicPr>
        <p:blipFill>
          <a:blip r:embed="rId4">
            <a:alphaModFix/>
          </a:blip>
          <a:stretch>
            <a:fillRect/>
          </a:stretch>
        </p:blipFill>
        <p:spPr>
          <a:xfrm>
            <a:off x="3621748" y="931025"/>
            <a:ext cx="5103226" cy="40603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Other Free and Open Source Software (FOSS) GIS</a:t>
            </a:r>
            <a:endParaRPr/>
          </a:p>
        </p:txBody>
      </p:sp>
      <p:sp>
        <p:nvSpPr>
          <p:cNvPr id="419" name="Google Shape;419;p5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Purpose FOSS GIS</a:t>
            </a:r>
            <a:endParaRPr/>
          </a:p>
          <a:p>
            <a:pPr marL="457200" lvl="0" indent="-342900" algn="l" rtl="0">
              <a:spcBef>
                <a:spcPts val="0"/>
              </a:spcBef>
              <a:spcAft>
                <a:spcPts val="0"/>
              </a:spcAft>
              <a:buSzPts val="1800"/>
              <a:buChar char="●"/>
            </a:pPr>
            <a:r>
              <a:rPr lang="en"/>
              <a:t>QGIS: </a:t>
            </a:r>
            <a:r>
              <a:rPr lang="en" u="sng">
                <a:solidFill>
                  <a:schemeClr val="hlink"/>
                </a:solidFill>
                <a:hlinkClick r:id="rId3"/>
              </a:rPr>
              <a:t>https://www.qgis.org/en/site/</a:t>
            </a:r>
            <a:r>
              <a:rPr lang="en"/>
              <a:t> (Python)  </a:t>
            </a:r>
            <a:endParaRPr/>
          </a:p>
          <a:p>
            <a:pPr marL="457200" lvl="0" indent="-342900" algn="l" rtl="0">
              <a:spcBef>
                <a:spcPts val="0"/>
              </a:spcBef>
              <a:spcAft>
                <a:spcPts val="0"/>
              </a:spcAft>
              <a:buSzPts val="1800"/>
              <a:buChar char="●"/>
            </a:pPr>
            <a:r>
              <a:rPr lang="en"/>
              <a:t>GRASS GIS: </a:t>
            </a:r>
            <a:r>
              <a:rPr lang="en" u="sng">
                <a:solidFill>
                  <a:schemeClr val="hlink"/>
                </a:solidFill>
                <a:hlinkClick r:id="rId4"/>
              </a:rPr>
              <a:t>https://grass.osgeo.org/</a:t>
            </a:r>
            <a:r>
              <a:rPr lang="en"/>
              <a:t> (C/Python) </a:t>
            </a:r>
            <a:endParaRPr/>
          </a:p>
          <a:p>
            <a:pPr marL="457200" lvl="0" indent="-342900" algn="l" rtl="0">
              <a:spcBef>
                <a:spcPts val="0"/>
              </a:spcBef>
              <a:spcAft>
                <a:spcPts val="0"/>
              </a:spcAft>
              <a:buSzPts val="1800"/>
              <a:buChar char="●"/>
            </a:pPr>
            <a:r>
              <a:rPr lang="en"/>
              <a:t>SAGA: </a:t>
            </a:r>
            <a:r>
              <a:rPr lang="en" u="sng">
                <a:solidFill>
                  <a:schemeClr val="hlink"/>
                </a:solidFill>
                <a:hlinkClick r:id="rId5"/>
              </a:rPr>
              <a:t>https://sourceforge.net/projects/saga-gis/</a:t>
            </a:r>
            <a:r>
              <a:rPr lang="en"/>
              <a:t> (C++, mainly used for raster processing) </a:t>
            </a:r>
            <a:endParaRPr/>
          </a:p>
          <a:p>
            <a:pPr marL="0" lvl="0" indent="0" algn="l" rtl="0">
              <a:spcBef>
                <a:spcPts val="1600"/>
              </a:spcBef>
              <a:spcAft>
                <a:spcPts val="0"/>
              </a:spcAft>
              <a:buNone/>
            </a:pPr>
            <a:r>
              <a:rPr lang="en"/>
              <a:t>Spatial Data Analysis (correlation and regression)</a:t>
            </a:r>
            <a:endParaRPr/>
          </a:p>
          <a:p>
            <a:pPr marL="457200" lvl="0" indent="-342900" algn="l" rtl="0">
              <a:spcBef>
                <a:spcPts val="0"/>
              </a:spcBef>
              <a:spcAft>
                <a:spcPts val="0"/>
              </a:spcAft>
              <a:buSzPts val="1800"/>
              <a:buChar char="●"/>
            </a:pPr>
            <a:r>
              <a:rPr lang="en"/>
              <a:t>GEODA:  </a:t>
            </a:r>
            <a:r>
              <a:rPr lang="en" u="sng">
                <a:solidFill>
                  <a:schemeClr val="hlink"/>
                </a:solidFill>
                <a:hlinkClick r:id="rId6"/>
              </a:rPr>
              <a:t>https://geodacenter.github.io/</a:t>
            </a:r>
            <a:r>
              <a:rPr lang="en"/>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Spatial Projections</a:t>
            </a:r>
            <a:endParaRPr/>
          </a:p>
        </p:txBody>
      </p:sp>
      <p:sp>
        <p:nvSpPr>
          <p:cNvPr id="165" name="Google Shape;165;p23"/>
          <p:cNvSpPr txBox="1">
            <a:spLocks noGrp="1"/>
          </p:cNvSpPr>
          <p:nvPr>
            <p:ph type="body" idx="1"/>
          </p:nvPr>
        </p:nvSpPr>
        <p:spPr>
          <a:xfrm>
            <a:off x="311700" y="10012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a:t>Unprojected CRS: </a:t>
            </a:r>
            <a:r>
              <a:rPr lang="en" sz="1300"/>
              <a:t>plots locations on a sphere using longitude and latitude (but does not project these coordinates into two-dimensional space; eg. WGS84).</a:t>
            </a:r>
            <a:endParaRPr sz="1300"/>
          </a:p>
          <a:p>
            <a:pPr marL="0" lvl="0" indent="0" algn="l" rtl="0">
              <a:spcBef>
                <a:spcPts val="1200"/>
              </a:spcBef>
              <a:spcAft>
                <a:spcPts val="0"/>
              </a:spcAft>
              <a:buNone/>
            </a:pPr>
            <a:r>
              <a:rPr lang="en" sz="1300" b="1"/>
              <a:t>Map projections:</a:t>
            </a:r>
            <a:r>
              <a:rPr lang="en" sz="1300"/>
              <a:t> Ways of transforming locations on the 3-dimensional surface of the earth into 2 dimensions.</a:t>
            </a:r>
            <a:endParaRPr sz="1300"/>
          </a:p>
          <a:p>
            <a:pPr marL="457200" lvl="0" indent="-311150" algn="l" rtl="0">
              <a:spcBef>
                <a:spcPts val="0"/>
              </a:spcBef>
              <a:spcAft>
                <a:spcPts val="0"/>
              </a:spcAft>
              <a:buSzPts val="1300"/>
              <a:buChar char="●"/>
            </a:pPr>
            <a:r>
              <a:rPr lang="en" sz="1300" u="sng"/>
              <a:t>You must project your data before computing distance or area</a:t>
            </a:r>
            <a:r>
              <a:rPr lang="en" sz="1300"/>
              <a:t>. </a:t>
            </a:r>
            <a:endParaRPr sz="1300"/>
          </a:p>
          <a:p>
            <a:pPr marL="457200" lvl="0" indent="-311150" algn="l" rtl="0">
              <a:spcBef>
                <a:spcPts val="0"/>
              </a:spcBef>
              <a:spcAft>
                <a:spcPts val="0"/>
              </a:spcAft>
              <a:buSzPts val="1300"/>
              <a:buChar char="●"/>
            </a:pPr>
            <a:r>
              <a:rPr lang="en" sz="1300"/>
              <a:t>The map projection you use strongly impacts the way you visualize your data and the accuracy of distance and area measurements.</a:t>
            </a:r>
            <a:endParaRPr sz="1300"/>
          </a:p>
          <a:p>
            <a:pPr marL="0" lvl="0" indent="0" algn="l" rtl="0">
              <a:spcBef>
                <a:spcPts val="1200"/>
              </a:spcBef>
              <a:spcAft>
                <a:spcPts val="0"/>
              </a:spcAft>
              <a:buNone/>
            </a:pPr>
            <a:endParaRPr sz="1000">
              <a:solidFill>
                <a:srgbClr val="000000"/>
              </a:solidFill>
              <a:latin typeface="Arial"/>
              <a:ea typeface="Arial"/>
              <a:cs typeface="Arial"/>
              <a:sym typeface="Arial"/>
            </a:endParaRPr>
          </a:p>
          <a:p>
            <a:pPr marL="0" lvl="0" indent="0" algn="l" rtl="0">
              <a:spcBef>
                <a:spcPts val="1200"/>
              </a:spcBef>
              <a:spcAft>
                <a:spcPts val="0"/>
              </a:spcAft>
              <a:buNone/>
            </a:pPr>
            <a:endParaRPr sz="1100">
              <a:solidFill>
                <a:srgbClr val="000000"/>
              </a:solidFill>
              <a:latin typeface="Arial"/>
              <a:ea typeface="Arial"/>
              <a:cs typeface="Arial"/>
              <a:sym typeface="Arial"/>
            </a:endParaRPr>
          </a:p>
          <a:p>
            <a:pPr marL="0" lvl="0" indent="0" algn="l" rtl="0">
              <a:spcBef>
                <a:spcPts val="2400"/>
              </a:spcBef>
              <a:spcAft>
                <a:spcPts val="0"/>
              </a:spcAft>
              <a:buNone/>
            </a:pPr>
            <a:endParaRPr sz="2300" b="1">
              <a:solidFill>
                <a:srgbClr val="000000"/>
              </a:solidFill>
              <a:latin typeface="Arial"/>
              <a:ea typeface="Arial"/>
              <a:cs typeface="Arial"/>
              <a:sym typeface="Arial"/>
            </a:endParaRPr>
          </a:p>
          <a:p>
            <a:pPr marL="0" lvl="0" indent="0" algn="l" rtl="0">
              <a:spcBef>
                <a:spcPts val="600"/>
              </a:spcBef>
              <a:spcAft>
                <a:spcPts val="1600"/>
              </a:spcAft>
              <a:buNone/>
            </a:pPr>
            <a:endParaRPr/>
          </a:p>
        </p:txBody>
      </p:sp>
      <p:pic>
        <p:nvPicPr>
          <p:cNvPr id="166" name="Google Shape;166;p23"/>
          <p:cNvPicPr preferRelativeResize="0"/>
          <p:nvPr/>
        </p:nvPicPr>
        <p:blipFill>
          <a:blip r:embed="rId3">
            <a:alphaModFix/>
          </a:blip>
          <a:stretch>
            <a:fillRect/>
          </a:stretch>
        </p:blipFill>
        <p:spPr>
          <a:xfrm>
            <a:off x="2450000" y="2647950"/>
            <a:ext cx="4670200" cy="23900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9"/>
          <p:cNvSpPr txBox="1">
            <a:spLocks noGrp="1"/>
          </p:cNvSpPr>
          <p:nvPr>
            <p:ph type="title"/>
          </p:nvPr>
        </p:nvSpPr>
        <p:spPr>
          <a:xfrm>
            <a:off x="311700" y="410000"/>
            <a:ext cx="86160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Bridges between R and Open Source GIS Software</a:t>
            </a:r>
            <a:endParaRPr/>
          </a:p>
        </p:txBody>
      </p:sp>
      <p:sp>
        <p:nvSpPr>
          <p:cNvPr id="425" name="Google Shape;425;p59"/>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 (CLI): Command-Line Interface, code</a:t>
            </a:r>
            <a:endParaRPr/>
          </a:p>
          <a:p>
            <a:pPr marL="0" lvl="0" indent="0" algn="l" rtl="0">
              <a:spcBef>
                <a:spcPts val="1600"/>
              </a:spcBef>
              <a:spcAft>
                <a:spcPts val="0"/>
              </a:spcAft>
              <a:buNone/>
            </a:pPr>
            <a:r>
              <a:rPr lang="en"/>
              <a:t>GIS Software (GUI): Graphical User Interface, point and click</a:t>
            </a:r>
            <a:endParaRPr/>
          </a:p>
          <a:p>
            <a:pPr marL="457200" lvl="0" indent="-342900" algn="l" rtl="0">
              <a:spcBef>
                <a:spcPts val="1600"/>
              </a:spcBef>
              <a:spcAft>
                <a:spcPts val="0"/>
              </a:spcAft>
              <a:buSzPts val="1800"/>
              <a:buChar char="●"/>
            </a:pPr>
            <a:r>
              <a:rPr lang="en"/>
              <a:t>QGIS: </a:t>
            </a:r>
            <a:r>
              <a:rPr lang="en" u="sng">
                <a:solidFill>
                  <a:schemeClr val="hlink"/>
                </a:solidFill>
                <a:hlinkClick r:id="rId3"/>
              </a:rPr>
              <a:t>https://www.qgis.org/en/site/</a:t>
            </a:r>
            <a:r>
              <a:rPr lang="en"/>
              <a:t> (library: RQGIS)  </a:t>
            </a:r>
            <a:endParaRPr/>
          </a:p>
          <a:p>
            <a:pPr marL="457200" lvl="0" indent="-342900" algn="l" rtl="0">
              <a:spcBef>
                <a:spcPts val="0"/>
              </a:spcBef>
              <a:spcAft>
                <a:spcPts val="0"/>
              </a:spcAft>
              <a:buSzPts val="1800"/>
              <a:buChar char="●"/>
            </a:pPr>
            <a:r>
              <a:rPr lang="en"/>
              <a:t>GRASS GIS: </a:t>
            </a:r>
            <a:r>
              <a:rPr lang="en" u="sng">
                <a:solidFill>
                  <a:schemeClr val="hlink"/>
                </a:solidFill>
                <a:hlinkClick r:id="rId4"/>
              </a:rPr>
              <a:t>https://grass.osgeo.org/</a:t>
            </a:r>
            <a:r>
              <a:rPr lang="en"/>
              <a:t> (library: rgrass7) </a:t>
            </a:r>
            <a:endParaRPr/>
          </a:p>
          <a:p>
            <a:pPr marL="457200" lvl="0" indent="-342900" algn="l" rtl="0">
              <a:spcBef>
                <a:spcPts val="0"/>
              </a:spcBef>
              <a:spcAft>
                <a:spcPts val="0"/>
              </a:spcAft>
              <a:buSzPts val="1800"/>
              <a:buChar char="●"/>
            </a:pPr>
            <a:r>
              <a:rPr lang="en"/>
              <a:t>SAGA: </a:t>
            </a:r>
            <a:r>
              <a:rPr lang="en" u="sng">
                <a:solidFill>
                  <a:schemeClr val="hlink"/>
                </a:solidFill>
                <a:hlinkClick r:id="rId5"/>
              </a:rPr>
              <a:t>https://sourceforge.net/projects/saga-gis/</a:t>
            </a:r>
            <a:r>
              <a:rPr lang="en"/>
              <a:t> (library: RSAGA)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0"/>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Questions?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1"/>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Coming-up</a:t>
            </a:r>
            <a:endParaRPr/>
          </a:p>
        </p:txBody>
      </p:sp>
      <p:sp>
        <p:nvSpPr>
          <p:cNvPr id="436" name="Google Shape;436;p61"/>
          <p:cNvSpPr txBox="1">
            <a:spLocks noGrp="1"/>
          </p:cNvSpPr>
          <p:nvPr>
            <p:ph type="body" idx="1"/>
          </p:nvPr>
        </p:nvSpPr>
        <p:spPr>
          <a:xfrm>
            <a:off x="311700" y="10012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Assignment 5 (Due Sun Feb 21 @ 11:59 pm)</a:t>
            </a:r>
            <a:endParaRPr/>
          </a:p>
          <a:p>
            <a:pPr marL="457200" lvl="0" indent="-330200" algn="l" rtl="0">
              <a:spcBef>
                <a:spcPts val="0"/>
              </a:spcBef>
              <a:spcAft>
                <a:spcPts val="0"/>
              </a:spcAft>
              <a:buSzPts val="1600"/>
              <a:buChar char="-"/>
            </a:pPr>
            <a:r>
              <a:rPr lang="en" sz="1600"/>
              <a:t>Review:</a:t>
            </a:r>
            <a:endParaRPr sz="1600"/>
          </a:p>
          <a:p>
            <a:pPr marL="914400" lvl="1" indent="-298450" algn="l" rtl="0">
              <a:spcBef>
                <a:spcPts val="0"/>
              </a:spcBef>
              <a:spcAft>
                <a:spcPts val="0"/>
              </a:spcAft>
              <a:buClr>
                <a:srgbClr val="000000"/>
              </a:buClr>
              <a:buSzPts val="1100"/>
              <a:buFont typeface="Arial"/>
              <a:buChar char="-"/>
            </a:pPr>
            <a:r>
              <a:rPr lang="en"/>
              <a:t>Reading, creating and writing shapefiles</a:t>
            </a:r>
            <a:endParaRPr/>
          </a:p>
          <a:p>
            <a:pPr marL="914400" lvl="1" indent="-298450" algn="l" rtl="0">
              <a:spcBef>
                <a:spcPts val="0"/>
              </a:spcBef>
              <a:spcAft>
                <a:spcPts val="0"/>
              </a:spcAft>
              <a:buClr>
                <a:srgbClr val="000000"/>
              </a:buClr>
              <a:buSzPts val="1100"/>
              <a:buFont typeface="Arial"/>
              <a:buChar char="-"/>
            </a:pPr>
            <a:r>
              <a:rPr lang="en"/>
              <a:t>projections.</a:t>
            </a:r>
            <a:endParaRPr/>
          </a:p>
          <a:p>
            <a:pPr marL="914400" lvl="1" indent="-317500" algn="l" rtl="0">
              <a:spcBef>
                <a:spcPts val="0"/>
              </a:spcBef>
              <a:spcAft>
                <a:spcPts val="0"/>
              </a:spcAft>
              <a:buSzPts val="1400"/>
              <a:buChar char="-"/>
            </a:pPr>
            <a:r>
              <a:rPr lang="en"/>
              <a:t>Mapping using ggplot2</a:t>
            </a:r>
            <a:endParaRPr/>
          </a:p>
          <a:p>
            <a:pPr marL="0" lvl="0" indent="0" algn="l" rtl="0">
              <a:spcBef>
                <a:spcPts val="1600"/>
              </a:spcBef>
              <a:spcAft>
                <a:spcPts val="0"/>
              </a:spcAft>
              <a:buNone/>
            </a:pPr>
            <a:r>
              <a:rPr lang="en"/>
              <a:t>Course Topic Schedule Change: </a:t>
            </a:r>
            <a:endParaRPr/>
          </a:p>
          <a:p>
            <a:pPr marL="457200" lvl="0" indent="-330200" algn="l" rtl="0">
              <a:spcBef>
                <a:spcPts val="0"/>
              </a:spcBef>
              <a:spcAft>
                <a:spcPts val="0"/>
              </a:spcAft>
              <a:buSzPts val="1600"/>
              <a:buChar char="●"/>
            </a:pPr>
            <a:r>
              <a:rPr lang="en" sz="1600"/>
              <a:t>Next week: Mapping and Cartography (Dr. S)</a:t>
            </a:r>
            <a:endParaRPr sz="1600"/>
          </a:p>
          <a:p>
            <a:pPr marL="457200" lvl="0" indent="-317500" algn="l" rtl="0">
              <a:spcBef>
                <a:spcPts val="0"/>
              </a:spcBef>
              <a:spcAft>
                <a:spcPts val="0"/>
              </a:spcAft>
              <a:buSzPts val="1400"/>
              <a:buChar char="●"/>
            </a:pPr>
            <a:r>
              <a:rPr lang="en" sz="1600"/>
              <a:t>Weeks 7 and 8: R and Google Earth Engine with Dr. Hernandez</a:t>
            </a:r>
            <a:endParaRPr sz="1600"/>
          </a:p>
          <a:p>
            <a:pPr marL="914400" lvl="1" indent="-330200" algn="l" rtl="0">
              <a:spcBef>
                <a:spcPts val="0"/>
              </a:spcBef>
              <a:spcAft>
                <a:spcPts val="0"/>
              </a:spcAft>
              <a:buSzPts val="1600"/>
              <a:buChar char="○"/>
            </a:pPr>
            <a:r>
              <a:rPr lang="en" b="1"/>
              <a:t>Sign up for a GEE account : </a:t>
            </a:r>
            <a:r>
              <a:rPr lang="en" b="1" u="sng">
                <a:solidFill>
                  <a:schemeClr val="hlink"/>
                </a:solidFill>
                <a:hlinkClick r:id="rId3"/>
              </a:rPr>
              <a:t>https://signup.earthengine.google.com/#!/</a:t>
            </a:r>
            <a:r>
              <a:rPr lang="en" b="1"/>
              <a:t> </a:t>
            </a:r>
            <a:endParaRPr/>
          </a:p>
          <a:p>
            <a:pPr marL="457200" lvl="0" indent="-317500" algn="l" rtl="0">
              <a:spcBef>
                <a:spcPts val="0"/>
              </a:spcBef>
              <a:spcAft>
                <a:spcPts val="0"/>
              </a:spcAft>
              <a:buSzPts val="1400"/>
              <a:buChar char="●"/>
            </a:pPr>
            <a:r>
              <a:rPr lang="en" sz="1600"/>
              <a:t>Week 9: Project Part 2 (mapping)</a:t>
            </a:r>
            <a:endParaRPr sz="1600"/>
          </a:p>
          <a:p>
            <a:pPr marL="0" lvl="0" indent="0" algn="l" rtl="0">
              <a:spcBef>
                <a:spcPts val="160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a:t>Different Map Projections Show Different Spatial Relationships</a:t>
            </a:r>
            <a:endParaRPr sz="2300"/>
          </a:p>
        </p:txBody>
      </p:sp>
      <p:pic>
        <p:nvPicPr>
          <p:cNvPr id="172" name="Google Shape;172;p24"/>
          <p:cNvPicPr preferRelativeResize="0"/>
          <p:nvPr/>
        </p:nvPicPr>
        <p:blipFill>
          <a:blip r:embed="rId3">
            <a:alphaModFix/>
          </a:blip>
          <a:stretch>
            <a:fillRect/>
          </a:stretch>
        </p:blipFill>
        <p:spPr>
          <a:xfrm>
            <a:off x="306975" y="1208075"/>
            <a:ext cx="6133088" cy="3783026"/>
          </a:xfrm>
          <a:prstGeom prst="rect">
            <a:avLst/>
          </a:prstGeom>
          <a:noFill/>
          <a:ln>
            <a:noFill/>
          </a:ln>
        </p:spPr>
      </p:pic>
      <p:sp>
        <p:nvSpPr>
          <p:cNvPr id="173" name="Google Shape;173;p24"/>
          <p:cNvSpPr txBox="1"/>
          <p:nvPr/>
        </p:nvSpPr>
        <p:spPr>
          <a:xfrm>
            <a:off x="6155675" y="1137675"/>
            <a:ext cx="2944500" cy="34164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000"/>
              </a:spcBef>
              <a:spcAft>
                <a:spcPts val="0"/>
              </a:spcAft>
              <a:buClr>
                <a:schemeClr val="dk2"/>
              </a:buClr>
              <a:buSzPts val="1600"/>
              <a:buFont typeface="Roboto"/>
              <a:buChar char="●"/>
            </a:pPr>
            <a:r>
              <a:rPr lang="en" sz="1600">
                <a:solidFill>
                  <a:schemeClr val="dk2"/>
                </a:solidFill>
                <a:latin typeface="Roboto"/>
                <a:ea typeface="Roboto"/>
                <a:cs typeface="Roboto"/>
                <a:sym typeface="Roboto"/>
              </a:rPr>
              <a:t>In the Mercator projection Greenland appears to be the size of Africa. </a:t>
            </a:r>
            <a:endParaRPr sz="1600">
              <a:solidFill>
                <a:schemeClr val="dk2"/>
              </a:solidFill>
              <a:latin typeface="Roboto"/>
              <a:ea typeface="Roboto"/>
              <a:cs typeface="Roboto"/>
              <a:sym typeface="Roboto"/>
            </a:endParaRPr>
          </a:p>
          <a:p>
            <a:pPr marL="457200" lvl="0" indent="-330200" algn="l" rtl="0">
              <a:lnSpc>
                <a:spcPct val="115000"/>
              </a:lnSpc>
              <a:spcBef>
                <a:spcPts val="1000"/>
              </a:spcBef>
              <a:spcAft>
                <a:spcPts val="0"/>
              </a:spcAft>
              <a:buClr>
                <a:schemeClr val="dk2"/>
              </a:buClr>
              <a:buSzPts val="1600"/>
              <a:buFont typeface="Roboto"/>
              <a:buChar char="●"/>
            </a:pPr>
            <a:r>
              <a:rPr lang="en" sz="1600">
                <a:solidFill>
                  <a:schemeClr val="dk2"/>
                </a:solidFill>
                <a:latin typeface="Roboto"/>
                <a:ea typeface="Roboto"/>
                <a:cs typeface="Roboto"/>
                <a:sym typeface="Roboto"/>
              </a:rPr>
              <a:t>On the globe, Africa is about fourteen times larger than Greenland.</a:t>
            </a:r>
            <a:endParaRPr sz="1600">
              <a:solidFill>
                <a:schemeClr val="dk2"/>
              </a:solidFill>
              <a:latin typeface="Roboto"/>
              <a:ea typeface="Roboto"/>
              <a:cs typeface="Roboto"/>
              <a:sym typeface="Roboto"/>
            </a:endParaRPr>
          </a:p>
        </p:txBody>
      </p:sp>
      <p:sp>
        <p:nvSpPr>
          <p:cNvPr id="174" name="Google Shape;174;p24"/>
          <p:cNvSpPr txBox="1"/>
          <p:nvPr/>
        </p:nvSpPr>
        <p:spPr>
          <a:xfrm>
            <a:off x="228150" y="4724800"/>
            <a:ext cx="61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Compare Map Projections: </a:t>
            </a:r>
            <a:r>
              <a:rPr lang="en" u="sng">
                <a:solidFill>
                  <a:schemeClr val="hlink"/>
                </a:solidFill>
                <a:latin typeface="Roboto"/>
                <a:ea typeface="Roboto"/>
                <a:cs typeface="Roboto"/>
                <a:sym typeface="Roboto"/>
                <a:hlinkClick r:id="rId4"/>
              </a:rPr>
              <a:t>https://www.map-projections.net/index.php</a:t>
            </a:r>
            <a:r>
              <a:rPr lang="en">
                <a:latin typeface="Roboto"/>
                <a:ea typeface="Roboto"/>
                <a:cs typeface="Roboto"/>
                <a:sym typeface="Roboto"/>
              </a:rPr>
              <a:t> </a:t>
            </a:r>
            <a:endParaRPr>
              <a:latin typeface="Roboto"/>
              <a:ea typeface="Roboto"/>
              <a:cs typeface="Roboto"/>
              <a:sym typeface="Roboto"/>
            </a:endParaRPr>
          </a:p>
        </p:txBody>
      </p:sp>
      <p:sp>
        <p:nvSpPr>
          <p:cNvPr id="175" name="Google Shape;175;p24"/>
          <p:cNvSpPr/>
          <p:nvPr/>
        </p:nvSpPr>
        <p:spPr>
          <a:xfrm rot="1552619">
            <a:off x="1826049" y="1673971"/>
            <a:ext cx="882595" cy="441432"/>
          </a:xfrm>
          <a:prstGeom prst="rightArrow">
            <a:avLst>
              <a:gd name="adj1" fmla="val 51722"/>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p:nvPr/>
        </p:nvSpPr>
        <p:spPr>
          <a:xfrm rot="9080668">
            <a:off x="3812008" y="2878869"/>
            <a:ext cx="882716" cy="441430"/>
          </a:xfrm>
          <a:prstGeom prst="rightArrow">
            <a:avLst>
              <a:gd name="adj1" fmla="val 51722"/>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Common Map Projections</a:t>
            </a:r>
            <a:endParaRPr/>
          </a:p>
        </p:txBody>
      </p:sp>
      <p:sp>
        <p:nvSpPr>
          <p:cNvPr id="182" name="Google Shape;182;p25"/>
          <p:cNvSpPr txBox="1"/>
          <p:nvPr/>
        </p:nvSpPr>
        <p:spPr>
          <a:xfrm>
            <a:off x="311700" y="4306550"/>
            <a:ext cx="55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Compare map projections: </a:t>
            </a:r>
            <a:r>
              <a:rPr lang="en" u="sng">
                <a:solidFill>
                  <a:schemeClr val="hlink"/>
                </a:solidFill>
                <a:hlinkClick r:id="rId3"/>
              </a:rPr>
              <a:t>https://map-projections.net/compare.php</a:t>
            </a:r>
            <a:r>
              <a:rPr lang="en"/>
              <a:t> </a:t>
            </a:r>
            <a:endParaRPr/>
          </a:p>
        </p:txBody>
      </p:sp>
      <p:graphicFrame>
        <p:nvGraphicFramePr>
          <p:cNvPr id="183" name="Google Shape;183;p25"/>
          <p:cNvGraphicFramePr/>
          <p:nvPr/>
        </p:nvGraphicFramePr>
        <p:xfrm>
          <a:off x="311713" y="1229850"/>
          <a:ext cx="8520575" cy="2653350"/>
        </p:xfrm>
        <a:graphic>
          <a:graphicData uri="http://schemas.openxmlformats.org/drawingml/2006/table">
            <a:tbl>
              <a:tblPr>
                <a:noFill/>
                <a:tableStyleId>{BECE795F-753F-407A-A386-B295CBE13A02}</a:tableStyleId>
              </a:tblPr>
              <a:tblGrid>
                <a:gridCol w="1551125">
                  <a:extLst>
                    <a:ext uri="{9D8B030D-6E8A-4147-A177-3AD203B41FA5}">
                      <a16:colId xmlns:a16="http://schemas.microsoft.com/office/drawing/2014/main" val="20000"/>
                    </a:ext>
                  </a:extLst>
                </a:gridCol>
                <a:gridCol w="2645025">
                  <a:extLst>
                    <a:ext uri="{9D8B030D-6E8A-4147-A177-3AD203B41FA5}">
                      <a16:colId xmlns:a16="http://schemas.microsoft.com/office/drawing/2014/main" val="20001"/>
                    </a:ext>
                  </a:extLst>
                </a:gridCol>
                <a:gridCol w="1948625">
                  <a:extLst>
                    <a:ext uri="{9D8B030D-6E8A-4147-A177-3AD203B41FA5}">
                      <a16:colId xmlns:a16="http://schemas.microsoft.com/office/drawing/2014/main" val="20002"/>
                    </a:ext>
                  </a:extLst>
                </a:gridCol>
                <a:gridCol w="2375800">
                  <a:extLst>
                    <a:ext uri="{9D8B030D-6E8A-4147-A177-3AD203B41FA5}">
                      <a16:colId xmlns:a16="http://schemas.microsoft.com/office/drawing/2014/main" val="20003"/>
                    </a:ext>
                  </a:extLst>
                </a:gridCol>
              </a:tblGrid>
              <a:tr h="304750">
                <a:tc>
                  <a:txBody>
                    <a:bodyPr/>
                    <a:lstStyle/>
                    <a:p>
                      <a:pPr marL="0" lvl="0" indent="0" algn="l" rtl="0">
                        <a:spcBef>
                          <a:spcPts val="0"/>
                        </a:spcBef>
                        <a:spcAft>
                          <a:spcPts val="0"/>
                        </a:spcAft>
                        <a:buNone/>
                      </a:pPr>
                      <a:endParaRPr sz="10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000" b="1">
                          <a:solidFill>
                            <a:srgbClr val="1D7E74"/>
                          </a:solidFill>
                        </a:rPr>
                        <a:t>Conformal</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rgbClr val="1D7E74"/>
                          </a:solidFill>
                        </a:rPr>
                        <a:t>Equal-area</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rgbClr val="1D7E74"/>
                          </a:solidFill>
                        </a:rPr>
                        <a:t>Azimuthal/equidistant</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58900">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Properties </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777825">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Visualization benefits</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81375">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examples</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r>
                        <a:rPr lang="en" sz="1000"/>
                        <a:t>Mercator, Lambert Conformal Conic</a:t>
                      </a:r>
                      <a:endParaRPr/>
                    </a:p>
                  </a:txBody>
                  <a:tcPr marL="91425" marR="91425" marT="91425" marB="91425"/>
                </a:tc>
                <a:tc>
                  <a:txBody>
                    <a:bodyPr/>
                    <a:lstStyle/>
                    <a:p>
                      <a:pPr marL="0" lvl="0" indent="0" algn="l" rtl="0">
                        <a:spcBef>
                          <a:spcPts val="0"/>
                        </a:spcBef>
                        <a:spcAft>
                          <a:spcPts val="0"/>
                        </a:spcAft>
                        <a:buNone/>
                      </a:pPr>
                      <a:r>
                        <a:rPr lang="en" sz="1000"/>
                        <a:t>Albers equal area conic, Gall-peters, Mollweide</a:t>
                      </a:r>
                      <a:endParaRPr/>
                    </a:p>
                  </a:txBody>
                  <a:tcPr marL="91425" marR="91425" marT="91425" marB="91425"/>
                </a:tc>
                <a:tc>
                  <a:txBody>
                    <a:bodyPr/>
                    <a:lstStyle/>
                    <a:p>
                      <a:pPr marL="0" lvl="0" indent="0" algn="l" rtl="0">
                        <a:spcBef>
                          <a:spcPts val="0"/>
                        </a:spcBef>
                        <a:spcAft>
                          <a:spcPts val="0"/>
                        </a:spcAft>
                        <a:buNone/>
                      </a:pPr>
                      <a:r>
                        <a:rPr lang="en" sz="1000"/>
                        <a:t>Orthographic, Gnomonic</a:t>
                      </a:r>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Common Map Projections</a:t>
            </a:r>
            <a:endParaRPr/>
          </a:p>
        </p:txBody>
      </p:sp>
      <p:sp>
        <p:nvSpPr>
          <p:cNvPr id="189" name="Google Shape;189;p26"/>
          <p:cNvSpPr txBox="1"/>
          <p:nvPr/>
        </p:nvSpPr>
        <p:spPr>
          <a:xfrm>
            <a:off x="311700" y="4306550"/>
            <a:ext cx="555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Compare map projections: </a:t>
            </a:r>
            <a:r>
              <a:rPr lang="en" u="sng">
                <a:solidFill>
                  <a:schemeClr val="hlink"/>
                </a:solidFill>
                <a:hlinkClick r:id="rId3"/>
              </a:rPr>
              <a:t>https://map-projections.net/compare.php</a:t>
            </a:r>
            <a:r>
              <a:rPr lang="en"/>
              <a:t> </a:t>
            </a:r>
            <a:endParaRPr/>
          </a:p>
        </p:txBody>
      </p:sp>
      <p:graphicFrame>
        <p:nvGraphicFramePr>
          <p:cNvPr id="190" name="Google Shape;190;p26"/>
          <p:cNvGraphicFramePr/>
          <p:nvPr/>
        </p:nvGraphicFramePr>
        <p:xfrm>
          <a:off x="311713" y="1229850"/>
          <a:ext cx="8520575" cy="2737925"/>
        </p:xfrm>
        <a:graphic>
          <a:graphicData uri="http://schemas.openxmlformats.org/drawingml/2006/table">
            <a:tbl>
              <a:tblPr>
                <a:noFill/>
                <a:tableStyleId>{BECE795F-753F-407A-A386-B295CBE13A02}</a:tableStyleId>
              </a:tblPr>
              <a:tblGrid>
                <a:gridCol w="1551125">
                  <a:extLst>
                    <a:ext uri="{9D8B030D-6E8A-4147-A177-3AD203B41FA5}">
                      <a16:colId xmlns:a16="http://schemas.microsoft.com/office/drawing/2014/main" val="20000"/>
                    </a:ext>
                  </a:extLst>
                </a:gridCol>
                <a:gridCol w="2645025">
                  <a:extLst>
                    <a:ext uri="{9D8B030D-6E8A-4147-A177-3AD203B41FA5}">
                      <a16:colId xmlns:a16="http://schemas.microsoft.com/office/drawing/2014/main" val="20001"/>
                    </a:ext>
                  </a:extLst>
                </a:gridCol>
                <a:gridCol w="1948625">
                  <a:extLst>
                    <a:ext uri="{9D8B030D-6E8A-4147-A177-3AD203B41FA5}">
                      <a16:colId xmlns:a16="http://schemas.microsoft.com/office/drawing/2014/main" val="20002"/>
                    </a:ext>
                  </a:extLst>
                </a:gridCol>
                <a:gridCol w="2375800">
                  <a:extLst>
                    <a:ext uri="{9D8B030D-6E8A-4147-A177-3AD203B41FA5}">
                      <a16:colId xmlns:a16="http://schemas.microsoft.com/office/drawing/2014/main" val="20003"/>
                    </a:ext>
                  </a:extLst>
                </a:gridCol>
              </a:tblGrid>
              <a:tr h="327375">
                <a:tc>
                  <a:txBody>
                    <a:bodyPr/>
                    <a:lstStyle/>
                    <a:p>
                      <a:pPr marL="0" lvl="0" indent="0" algn="l" rtl="0">
                        <a:spcBef>
                          <a:spcPts val="0"/>
                        </a:spcBef>
                        <a:spcAft>
                          <a:spcPts val="0"/>
                        </a:spcAft>
                        <a:buNone/>
                      </a:pPr>
                      <a:endParaRPr sz="1000"/>
                    </a:p>
                  </a:txBody>
                  <a:tcPr marL="91425" marR="91425" marT="91425" marB="91425">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 sz="1000" b="1">
                          <a:solidFill>
                            <a:srgbClr val="1D7E74"/>
                          </a:solidFill>
                        </a:rPr>
                        <a:t>Conformal</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rgbClr val="1D7E74"/>
                          </a:solidFill>
                        </a:rPr>
                        <a:t>Equal-area</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000" b="1">
                          <a:solidFill>
                            <a:srgbClr val="1D7E74"/>
                          </a:solidFill>
                        </a:rPr>
                        <a:t>Azimuthal/equidistant</a:t>
                      </a:r>
                      <a:endParaRPr sz="1000" b="1">
                        <a:solidFill>
                          <a:srgbClr val="1D7E74"/>
                        </a:solidFil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922650">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Properties </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r>
                        <a:rPr lang="en" sz="1000"/>
                        <a:t>Shapes and angles are accurate but area is distorted</a:t>
                      </a:r>
                      <a:endParaRPr sz="1000" u="sng"/>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000"/>
                        <a:t>Ratios between areas are the same as on the globe but shape may be distorted</a:t>
                      </a:r>
                      <a:endParaRPr sz="10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r>
                        <a:rPr lang="en" sz="1000"/>
                        <a:t>A straight line drawn between 2 points on the map, and passing through the center of the projection, is the great-circle route and angle between the two points </a:t>
                      </a:r>
                      <a:endParaRPr sz="1000"/>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773850">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Visualization benefits</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r>
                        <a:rPr lang="en" sz="1000"/>
                        <a:t>Good for visualizing small localized areas. </a:t>
                      </a:r>
                      <a:r>
                        <a:rPr lang="en" sz="1000">
                          <a:solidFill>
                            <a:srgbClr val="000000"/>
                          </a:solidFill>
                        </a:rPr>
                        <a:t>Useful for Analyzing and recording motion, navigation</a:t>
                      </a:r>
                      <a:endParaRPr sz="1000"/>
                    </a:p>
                  </a:txBody>
                  <a:tcPr marL="91425" marR="91425" marT="91425" marB="91425"/>
                </a:tc>
                <a:tc>
                  <a:txBody>
                    <a:bodyPr/>
                    <a:lstStyle/>
                    <a:p>
                      <a:pPr marL="0" lvl="0" indent="0" algn="l" rtl="0">
                        <a:spcBef>
                          <a:spcPts val="0"/>
                        </a:spcBef>
                        <a:spcAft>
                          <a:spcPts val="0"/>
                        </a:spcAft>
                        <a:buNone/>
                      </a:pPr>
                      <a:r>
                        <a:rPr lang="en" sz="1000">
                          <a:solidFill>
                            <a:srgbClr val="000000"/>
                          </a:solidFill>
                        </a:rPr>
                        <a:t>Maps comparing extents of geographic areas, maps communicating accurate area relationships </a:t>
                      </a:r>
                      <a:endParaRPr sz="1000"/>
                    </a:p>
                  </a:txBody>
                  <a:tcPr marL="91425" marR="91425" marT="91425" marB="91425"/>
                </a:tc>
                <a:tc>
                  <a:txBody>
                    <a:bodyPr/>
                    <a:lstStyle/>
                    <a:p>
                      <a:pPr marL="0" lvl="0" indent="0" algn="l" rtl="0">
                        <a:spcBef>
                          <a:spcPts val="0"/>
                        </a:spcBef>
                        <a:spcAft>
                          <a:spcPts val="0"/>
                        </a:spcAft>
                        <a:buNone/>
                      </a:pPr>
                      <a:r>
                        <a:rPr lang="en" sz="1000"/>
                        <a:t>Useful for air travel and satellite navigation.</a:t>
                      </a:r>
                      <a:endParaRPr sz="1000"/>
                    </a:p>
                  </a:txBody>
                  <a:tcPr marL="91425" marR="91425" marT="91425" marB="91425"/>
                </a:tc>
                <a:extLst>
                  <a:ext uri="{0D108BD9-81ED-4DB2-BD59-A6C34878D82A}">
                    <a16:rowId xmlns:a16="http://schemas.microsoft.com/office/drawing/2014/main" val="10002"/>
                  </a:ext>
                </a:extLst>
              </a:tr>
              <a:tr h="665375">
                <a:tc>
                  <a:txBody>
                    <a:bodyPr/>
                    <a:lstStyle/>
                    <a:p>
                      <a:pPr marL="0" lvl="0" indent="0" algn="l" rtl="0">
                        <a:spcBef>
                          <a:spcPts val="0"/>
                        </a:spcBef>
                        <a:spcAft>
                          <a:spcPts val="0"/>
                        </a:spcAft>
                        <a:buNone/>
                      </a:pPr>
                      <a:r>
                        <a:rPr lang="en" sz="1000">
                          <a:latin typeface="Permanent Marker"/>
                          <a:ea typeface="Permanent Marker"/>
                          <a:cs typeface="Permanent Marker"/>
                          <a:sym typeface="Permanent Marker"/>
                        </a:rPr>
                        <a:t>examples</a:t>
                      </a:r>
                      <a:endParaRPr sz="1000">
                        <a:latin typeface="Permanent Marker"/>
                        <a:ea typeface="Permanent Marker"/>
                        <a:cs typeface="Permanent Marker"/>
                        <a:sym typeface="Permanent Marker"/>
                      </a:endParaRPr>
                    </a:p>
                  </a:txBody>
                  <a:tcPr marL="91425" marR="91425" marT="91425" marB="91425"/>
                </a:tc>
                <a:tc>
                  <a:txBody>
                    <a:bodyPr/>
                    <a:lstStyle/>
                    <a:p>
                      <a:pPr marL="0" lvl="0" indent="0" algn="l" rtl="0">
                        <a:spcBef>
                          <a:spcPts val="0"/>
                        </a:spcBef>
                        <a:spcAft>
                          <a:spcPts val="0"/>
                        </a:spcAft>
                        <a:buNone/>
                      </a:pPr>
                      <a:r>
                        <a:rPr lang="en" sz="1000"/>
                        <a:t>Mercator, Lambert Conformal Conic</a:t>
                      </a:r>
                      <a:endParaRPr sz="1000"/>
                    </a:p>
                  </a:txBody>
                  <a:tcPr marL="91425" marR="91425" marT="91425" marB="91425"/>
                </a:tc>
                <a:tc>
                  <a:txBody>
                    <a:bodyPr/>
                    <a:lstStyle/>
                    <a:p>
                      <a:pPr marL="0" lvl="0" indent="0" algn="l" rtl="0">
                        <a:spcBef>
                          <a:spcPts val="0"/>
                        </a:spcBef>
                        <a:spcAft>
                          <a:spcPts val="0"/>
                        </a:spcAft>
                        <a:buNone/>
                      </a:pPr>
                      <a:r>
                        <a:rPr lang="en" sz="1000"/>
                        <a:t>Albers equal area conic, Gall-peters, Mollweide</a:t>
                      </a:r>
                      <a:endParaRPr sz="1000"/>
                    </a:p>
                  </a:txBody>
                  <a:tcPr marL="91425" marR="91425" marT="91425" marB="91425"/>
                </a:tc>
                <a:tc>
                  <a:txBody>
                    <a:bodyPr/>
                    <a:lstStyle/>
                    <a:p>
                      <a:pPr marL="0" lvl="0" indent="0" algn="l" rtl="0">
                        <a:spcBef>
                          <a:spcPts val="0"/>
                        </a:spcBef>
                        <a:spcAft>
                          <a:spcPts val="0"/>
                        </a:spcAft>
                        <a:buNone/>
                      </a:pPr>
                      <a:r>
                        <a:rPr lang="en" sz="1000"/>
                        <a:t>Orthographic, Gnomonic</a:t>
                      </a: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 Projections in R</a:t>
            </a:r>
            <a:endParaRPr/>
          </a:p>
        </p:txBody>
      </p:sp>
      <p:sp>
        <p:nvSpPr>
          <p:cNvPr id="196" name="Google Shape;196;p27"/>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Each projection has its own CRS which can be identified by numerous formats in R. Two common formats include:</a:t>
            </a:r>
            <a:endParaRPr sz="1400"/>
          </a:p>
          <a:p>
            <a:pPr marL="0" lvl="0" indent="0" algn="l" rtl="0">
              <a:spcBef>
                <a:spcPts val="0"/>
              </a:spcBef>
              <a:spcAft>
                <a:spcPts val="0"/>
              </a:spcAft>
              <a:buNone/>
            </a:pPr>
            <a:endParaRPr sz="1400"/>
          </a:p>
          <a:p>
            <a:pPr marL="457200" lvl="0" indent="-317500" algn="l" rtl="0">
              <a:spcBef>
                <a:spcPts val="0"/>
              </a:spcBef>
              <a:spcAft>
                <a:spcPts val="0"/>
              </a:spcAft>
              <a:buClr>
                <a:schemeClr val="dk2"/>
              </a:buClr>
              <a:buSzPts val="1400"/>
              <a:buFont typeface="Roboto"/>
              <a:buChar char="●"/>
            </a:pPr>
            <a:r>
              <a:rPr lang="en" sz="1400" b="1"/>
              <a:t>proj.4</a:t>
            </a:r>
            <a:r>
              <a:rPr lang="en" sz="1400"/>
              <a:t> </a:t>
            </a:r>
            <a:r>
              <a:rPr lang="en" sz="1400" b="1"/>
              <a:t>strings</a:t>
            </a:r>
            <a:r>
              <a:rPr lang="en" sz="1400"/>
              <a:t>: a syntax used to identify a CRS by specifying its parameters including the ellipse, datum, projection units, and projection definition.</a:t>
            </a:r>
            <a:endParaRPr sz="1400"/>
          </a:p>
          <a:p>
            <a:pPr marL="457200" lvl="0" indent="-317500" algn="l" rtl="0">
              <a:spcBef>
                <a:spcPts val="0"/>
              </a:spcBef>
              <a:spcAft>
                <a:spcPts val="0"/>
              </a:spcAft>
              <a:buClr>
                <a:schemeClr val="dk2"/>
              </a:buClr>
              <a:buSzPts val="1400"/>
              <a:buFont typeface="Roboto"/>
              <a:buChar char="●"/>
            </a:pPr>
            <a:r>
              <a:rPr lang="en" sz="1400" b="1"/>
              <a:t>EPSG codes</a:t>
            </a:r>
            <a:r>
              <a:rPr lang="en" sz="1400"/>
              <a:t>: 4-5 digit numbers that represent CRS definitions. </a:t>
            </a:r>
            <a:endParaRPr sz="1400"/>
          </a:p>
          <a:p>
            <a:pPr marL="0" lvl="0" indent="0" algn="l" rtl="0">
              <a:spcBef>
                <a:spcPts val="1200"/>
              </a:spcBef>
              <a:spcAft>
                <a:spcPts val="1600"/>
              </a:spcAft>
              <a:buNone/>
            </a:pPr>
            <a:r>
              <a:rPr lang="en" sz="1400"/>
              <a:t>Look up epsg codes and proj.4 strings here: </a:t>
            </a:r>
            <a:r>
              <a:rPr lang="en" sz="1400" u="sng">
                <a:solidFill>
                  <a:schemeClr val="hlink"/>
                </a:solidFill>
                <a:hlinkClick r:id="rId3"/>
              </a:rPr>
              <a:t>https://spatialreference.org/</a:t>
            </a:r>
            <a:r>
              <a:rPr lang="en" sz="1400"/>
              <a:t>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WGS84 Geographic Coordinate System</a:t>
            </a:r>
            <a:endParaRPr/>
          </a:p>
        </p:txBody>
      </p:sp>
      <p:sp>
        <p:nvSpPr>
          <p:cNvPr id="202" name="Google Shape;202;p28"/>
          <p:cNvSpPr txBox="1">
            <a:spLocks noGrp="1"/>
          </p:cNvSpPr>
          <p:nvPr>
            <p:ph type="body" idx="1"/>
          </p:nvPr>
        </p:nvSpPr>
        <p:spPr>
          <a:xfrm>
            <a:off x="311700" y="1077475"/>
            <a:ext cx="8520600" cy="9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epsg: 4269</a:t>
            </a:r>
            <a:endParaRPr/>
          </a:p>
          <a:p>
            <a:pPr marL="0" lvl="0" indent="0" algn="l" rtl="0">
              <a:spcBef>
                <a:spcPts val="1600"/>
              </a:spcBef>
              <a:spcAft>
                <a:spcPts val="1600"/>
              </a:spcAft>
              <a:buNone/>
            </a:pPr>
            <a:r>
              <a:rPr lang="en"/>
              <a:t>proj.4 string: "+proj=longlat +ellps=WGS84 +datum=NAD83"</a:t>
            </a:r>
            <a:endParaRP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6086</Words>
  <Application>Microsoft Office PowerPoint</Application>
  <PresentationFormat>On-screen Show (16:9)</PresentationFormat>
  <Paragraphs>426</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Permanent Marker</vt:lpstr>
      <vt:lpstr>Courier New</vt:lpstr>
      <vt:lpstr>Arial</vt:lpstr>
      <vt:lpstr>Roboto</vt:lpstr>
      <vt:lpstr>Geometric</vt:lpstr>
      <vt:lpstr>Advanced GIS</vt:lpstr>
      <vt:lpstr>Outline</vt:lpstr>
      <vt:lpstr>Coordinate Reference Systems</vt:lpstr>
      <vt:lpstr>Spatial Projections</vt:lpstr>
      <vt:lpstr>Different Map Projections Show Different Spatial Relationships</vt:lpstr>
      <vt:lpstr>Review: Common Map Projections</vt:lpstr>
      <vt:lpstr>Review: Common Map Projections</vt:lpstr>
      <vt:lpstr>Map Projections in R</vt:lpstr>
      <vt:lpstr>WGS84 Geographic Coordinate System</vt:lpstr>
      <vt:lpstr>WGS84 Geographic Coordinate System</vt:lpstr>
      <vt:lpstr>Questions?</vt:lpstr>
      <vt:lpstr>History of R Spatial</vt:lpstr>
      <vt:lpstr>Simple Features (sf)</vt:lpstr>
      <vt:lpstr>Vector Geometries as Features</vt:lpstr>
      <vt:lpstr>Single Feature Geometries</vt:lpstr>
      <vt:lpstr>Multi Features and Collections</vt:lpstr>
      <vt:lpstr>Spatial Data Frames</vt:lpstr>
      <vt:lpstr>Spatial Data Frames</vt:lpstr>
      <vt:lpstr>sf functions</vt:lpstr>
      <vt:lpstr>Questions?</vt:lpstr>
      <vt:lpstr>Maps in R!</vt:lpstr>
      <vt:lpstr>plot(world[,”pop”])</vt:lpstr>
      <vt:lpstr>Mapping using ggplot2</vt:lpstr>
      <vt:lpstr>Plotting Attribute Data</vt:lpstr>
      <vt:lpstr>Mapping using ggplot2</vt:lpstr>
      <vt:lpstr>Choropleth Maps</vt:lpstr>
      <vt:lpstr>Choropleth Map Recommendations</vt:lpstr>
      <vt:lpstr>Grouping Numeric Data</vt:lpstr>
      <vt:lpstr>Grouping Numeric Data: Equal Interval</vt:lpstr>
      <vt:lpstr>Choropleth Maps in R</vt:lpstr>
      <vt:lpstr>Grouping Numeric Data: Natural Breaks</vt:lpstr>
      <vt:lpstr>Mapping using ggplot2</vt:lpstr>
      <vt:lpstr>Layering Geometries</vt:lpstr>
      <vt:lpstr>Questions?</vt:lpstr>
      <vt:lpstr>Closed GIS</vt:lpstr>
      <vt:lpstr>Benefits of Open GIS</vt:lpstr>
      <vt:lpstr>Possibilities of opening GIS: CLEAR Project</vt:lpstr>
      <vt:lpstr>Possibilities of opening GIS: Anti-Eviction Mapping Project</vt:lpstr>
      <vt:lpstr>Other Free and Open Source Software (FOSS) GIS</vt:lpstr>
      <vt:lpstr>Bridges between R and Open Source GIS Software</vt:lpstr>
      <vt:lpstr>Questions?</vt:lpstr>
      <vt:lpstr>Coming-up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GIS</dc:title>
  <cp:lastModifiedBy>Dillon Mahmoudi</cp:lastModifiedBy>
  <cp:revision>1</cp:revision>
  <dcterms:modified xsi:type="dcterms:W3CDTF">2024-02-26T18:59:11Z</dcterms:modified>
</cp:coreProperties>
</file>